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7" r:id="rId2"/>
  </p:sldMasterIdLst>
  <p:notesMasterIdLst>
    <p:notesMasterId r:id="rId17"/>
  </p:notesMasterIdLst>
  <p:sldIdLst>
    <p:sldId id="550" r:id="rId3"/>
    <p:sldId id="278" r:id="rId4"/>
    <p:sldId id="271" r:id="rId5"/>
    <p:sldId id="272" r:id="rId6"/>
    <p:sldId id="273" r:id="rId7"/>
    <p:sldId id="276" r:id="rId8"/>
    <p:sldId id="275" r:id="rId9"/>
    <p:sldId id="286" r:id="rId10"/>
    <p:sldId id="288" r:id="rId11"/>
    <p:sldId id="289" r:id="rId12"/>
    <p:sldId id="293" r:id="rId13"/>
    <p:sldId id="294" r:id="rId14"/>
    <p:sldId id="292" r:id="rId15"/>
    <p:sldId id="269" r:id="rId16"/>
  </p:sldIdLst>
  <p:sldSz cx="16256000" cy="10160000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8FFF"/>
    <a:srgbClr val="CDCDD9"/>
    <a:srgbClr val="ED1F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4" autoAdjust="0"/>
    <p:restoredTop sz="94676" autoAdjust="0"/>
  </p:normalViewPr>
  <p:slideViewPr>
    <p:cSldViewPr>
      <p:cViewPr varScale="1">
        <p:scale>
          <a:sx n="78" d="100"/>
          <a:sy n="78" d="100"/>
        </p:scale>
        <p:origin x="65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908" cy="340946"/>
          </a:xfrm>
          <a:prstGeom prst="rect">
            <a:avLst/>
          </a:prstGeom>
        </p:spPr>
        <p:txBody>
          <a:bodyPr vert="horz" lIns="57891" tIns="28945" rIns="57891" bIns="28945" rtlCol="0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409" y="0"/>
            <a:ext cx="4302877" cy="340946"/>
          </a:xfrm>
          <a:prstGeom prst="rect">
            <a:avLst/>
          </a:prstGeom>
        </p:spPr>
        <p:txBody>
          <a:bodyPr vert="horz" lIns="57891" tIns="28945" rIns="57891" bIns="28945" rtlCol="0"/>
          <a:lstStyle>
            <a:lvl1pPr algn="r">
              <a:defRPr sz="800"/>
            </a:lvl1pPr>
          </a:lstStyle>
          <a:p>
            <a:fld id="{5A32E93B-F363-45FA-A8C8-47C713B840FB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128963" y="849313"/>
            <a:ext cx="36703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7891" tIns="28945" rIns="57891" bIns="2894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57891" tIns="28945" rIns="57891" bIns="2894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730"/>
            <a:ext cx="4301908" cy="340946"/>
          </a:xfrm>
          <a:prstGeom prst="rect">
            <a:avLst/>
          </a:prstGeom>
        </p:spPr>
        <p:txBody>
          <a:bodyPr vert="horz" lIns="57891" tIns="28945" rIns="57891" bIns="28945" rtlCol="0" anchor="b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409" y="6456730"/>
            <a:ext cx="4302877" cy="340946"/>
          </a:xfrm>
          <a:prstGeom prst="rect">
            <a:avLst/>
          </a:prstGeom>
        </p:spPr>
        <p:txBody>
          <a:bodyPr vert="horz" lIns="57891" tIns="28945" rIns="57891" bIns="28945" rtlCol="0" anchor="b"/>
          <a:lstStyle>
            <a:lvl1pPr algn="r">
              <a:defRPr sz="800"/>
            </a:lvl1pPr>
          </a:lstStyle>
          <a:p>
            <a:fld id="{313E2A36-48D7-455E-A19B-391D13053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597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19200" y="3149600"/>
            <a:ext cx="13817600" cy="213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689600"/>
            <a:ext cx="1137920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176F4-D5F6-4DB0-90F5-010F5749814A}" type="datetime1">
              <a:rPr lang="en-US" smtClean="0"/>
              <a:t>3/17/2026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99999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E912D14-C5A1-94E4-AFDE-E7DE76DFBD8C}"/>
              </a:ext>
            </a:extLst>
          </p:cNvPr>
          <p:cNvSpPr/>
          <p:nvPr userDrawn="1"/>
        </p:nvSpPr>
        <p:spPr>
          <a:xfrm>
            <a:off x="0" y="0"/>
            <a:ext cx="16256000" cy="101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25036" y="1058538"/>
            <a:ext cx="10616393" cy="3537185"/>
          </a:xfrm>
        </p:spPr>
        <p:txBody>
          <a:bodyPr anchor="t" anchorCtr="0">
            <a:noAutofit/>
          </a:bodyPr>
          <a:lstStyle>
            <a:lvl1pPr algn="l">
              <a:defRPr sz="9333" b="0" i="0">
                <a:solidFill>
                  <a:schemeClr val="bg1"/>
                </a:solidFill>
                <a:latin typeface="MTS Wide Medium" panose="020B0306020102020303" pitchFamily="34" charset="0"/>
                <a:ea typeface="MTS Wide Medium" panose="020B0306020102020303" pitchFamily="34" charset="0"/>
                <a:cs typeface="MTS Wide Medium" panose="020B0306020102020303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25036" y="4654621"/>
            <a:ext cx="10616393" cy="1131641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3467" b="0" i="0">
                <a:solidFill>
                  <a:schemeClr val="bg1"/>
                </a:solidFill>
                <a:latin typeface="MTS Wide" panose="020B0306020102020303" pitchFamily="34" charset="0"/>
                <a:ea typeface="MTS Wide" panose="020B0306020102020303" pitchFamily="34" charset="0"/>
                <a:cs typeface="MTS Wide" panose="020B0306020102020303" pitchFamily="34" charset="0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dirty="0"/>
              <a:t>Образец подзаголовка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4F66224-0113-CD4F-1E84-544C34A2CB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884837" y="1"/>
            <a:ext cx="3371164" cy="248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90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25033" y="2825852"/>
            <a:ext cx="12192000" cy="3537185"/>
          </a:xfrm>
        </p:spPr>
        <p:txBody>
          <a:bodyPr anchor="b">
            <a:noAutofit/>
          </a:bodyPr>
          <a:lstStyle>
            <a:lvl1pPr algn="l">
              <a:defRPr sz="9333" b="0" i="0">
                <a:latin typeface="MTS Wide Medium" panose="020B0306020102020303" pitchFamily="34" charset="0"/>
                <a:ea typeface="MTS Wide Medium" panose="020B0306020102020303" pitchFamily="34" charset="0"/>
                <a:cs typeface="MTS Wide Medium" panose="020B0306020102020303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25033" y="6368397"/>
            <a:ext cx="12192000" cy="1131641"/>
          </a:xfrm>
        </p:spPr>
        <p:txBody>
          <a:bodyPr>
            <a:normAutofit/>
          </a:bodyPr>
          <a:lstStyle>
            <a:lvl1pPr marL="0" indent="0" algn="l">
              <a:buNone/>
              <a:defRPr sz="3467" b="0" i="0">
                <a:latin typeface="MTS Text Medium" panose="020B0306020102020303" pitchFamily="34" charset="0"/>
                <a:ea typeface="MTS Text Medium" panose="020B0306020102020303" pitchFamily="34" charset="0"/>
                <a:cs typeface="MTS Text Medium" panose="020B0306020102020303" pitchFamily="34" charset="0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075761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59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ontent_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883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Content_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6E024AF-96F0-8D8F-E0C6-59DD4BA1A0D0}"/>
              </a:ext>
            </a:extLst>
          </p:cNvPr>
          <p:cNvSpPr/>
          <p:nvPr userDrawn="1"/>
        </p:nvSpPr>
        <p:spPr>
          <a:xfrm>
            <a:off x="0" y="0"/>
            <a:ext cx="16256000" cy="101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2B52BE-A9A1-784E-9F07-76F59725F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300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Content_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6E024AF-96F0-8D8F-E0C6-59DD4BA1A0D0}"/>
              </a:ext>
            </a:extLst>
          </p:cNvPr>
          <p:cNvSpPr/>
          <p:nvPr userDrawn="1"/>
        </p:nvSpPr>
        <p:spPr>
          <a:xfrm>
            <a:off x="0" y="0"/>
            <a:ext cx="16256000" cy="10160000"/>
          </a:xfrm>
          <a:prstGeom prst="rect">
            <a:avLst/>
          </a:prstGeom>
          <a:solidFill>
            <a:srgbClr val="E9E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2B52BE-A9A1-784E-9F07-76F59725F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363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Content_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6E024AF-96F0-8D8F-E0C6-59DD4BA1A0D0}"/>
              </a:ext>
            </a:extLst>
          </p:cNvPr>
          <p:cNvSpPr/>
          <p:nvPr userDrawn="1"/>
        </p:nvSpPr>
        <p:spPr>
          <a:xfrm>
            <a:off x="0" y="0"/>
            <a:ext cx="16256000" cy="10160000"/>
          </a:xfrm>
          <a:prstGeom prst="rect">
            <a:avLst/>
          </a:prstGeom>
          <a:solidFill>
            <a:srgbClr val="2F2F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2B52BE-A9A1-784E-9F07-76F59725F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739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CBBC297-30EF-B7B7-FA05-08FC549A8EA3}"/>
              </a:ext>
            </a:extLst>
          </p:cNvPr>
          <p:cNvSpPr/>
          <p:nvPr userDrawn="1"/>
        </p:nvSpPr>
        <p:spPr>
          <a:xfrm>
            <a:off x="0" y="0"/>
            <a:ext cx="16256000" cy="101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17601" y="6957134"/>
            <a:ext cx="13874751" cy="1963797"/>
          </a:xfrm>
        </p:spPr>
        <p:txBody>
          <a:bodyPr anchor="b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ПЕРЕБИВКА</a:t>
            </a:r>
            <a:br>
              <a:rPr lang="ru-RU" dirty="0"/>
            </a:br>
            <a:r>
              <a:rPr lang="ru-RU" dirty="0"/>
              <a:t>В ДВЕ ИЛИ ТРИ СТРОКИ</a:t>
            </a:r>
          </a:p>
        </p:txBody>
      </p:sp>
    </p:spTree>
    <p:extLst>
      <p:ext uri="{BB962C8B-B14F-4D97-AF65-F5344CB8AC3E}">
        <p14:creationId xmlns:p14="http://schemas.microsoft.com/office/powerpoint/2010/main" val="23830000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CBBC297-30EF-B7B7-FA05-08FC549A8EA3}"/>
              </a:ext>
            </a:extLst>
          </p:cNvPr>
          <p:cNvSpPr/>
          <p:nvPr userDrawn="1"/>
        </p:nvSpPr>
        <p:spPr>
          <a:xfrm>
            <a:off x="0" y="0"/>
            <a:ext cx="16256000" cy="10160000"/>
          </a:xfrm>
          <a:prstGeom prst="rect">
            <a:avLst/>
          </a:prstGeom>
          <a:solidFill>
            <a:srgbClr val="E9E9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17601" y="6957134"/>
            <a:ext cx="13874751" cy="1963797"/>
          </a:xfrm>
        </p:spPr>
        <p:txBody>
          <a:bodyPr anchor="b" anchorCtr="0">
            <a:noAutofit/>
          </a:bodyPr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ru-RU" dirty="0"/>
              <a:t>ПЕРЕБИВКА</a:t>
            </a:r>
            <a:br>
              <a:rPr lang="ru-RU" dirty="0"/>
            </a:br>
            <a:r>
              <a:rPr lang="ru-RU" dirty="0"/>
              <a:t>В ДВЕ ИЛИ ТРИ СТРОКИ</a:t>
            </a:r>
          </a:p>
        </p:txBody>
      </p:sp>
    </p:spTree>
    <p:extLst>
      <p:ext uri="{BB962C8B-B14F-4D97-AF65-F5344CB8AC3E}">
        <p14:creationId xmlns:p14="http://schemas.microsoft.com/office/powerpoint/2010/main" val="20876776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10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1F00E-506B-40F6-9621-8CC9A26C2068}" type="datetime1">
              <a:rPr lang="en-US" smtClean="0"/>
              <a:t>3/17/2026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99999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06885" y="2457114"/>
            <a:ext cx="5242983" cy="6959701"/>
          </a:xfrm>
        </p:spPr>
        <p:txBody>
          <a:bodyPr anchor="t">
            <a:norm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4000"/>
            </a:lvl1pPr>
          </a:lstStyle>
          <a:p>
            <a:r>
              <a:rPr lang="ru-RU" dirty="0"/>
              <a:t>АЛЬТЕРНА-ТИВНОЕ</a:t>
            </a:r>
            <a:br>
              <a:rPr lang="ru-RU" dirty="0"/>
            </a:br>
            <a:r>
              <a:rPr lang="ru-RU" dirty="0"/>
              <a:t>РАСПОЛО-ЖЕНИЕ </a:t>
            </a:r>
            <a:br>
              <a:rPr lang="ru-RU" dirty="0"/>
            </a:br>
            <a:r>
              <a:rPr lang="ru-RU" dirty="0"/>
              <a:t>ТЕКСТА</a:t>
            </a:r>
            <a:r>
              <a:rPr lang="en-US" dirty="0"/>
              <a:t>.</a:t>
            </a:r>
            <a:br>
              <a:rPr lang="en-US" dirty="0"/>
            </a:br>
            <a:r>
              <a:rPr lang="ru-RU" dirty="0"/>
              <a:t>САМАЯ ВАЖ-</a:t>
            </a:r>
            <a:br>
              <a:rPr lang="ru-RU" dirty="0"/>
            </a:br>
            <a:r>
              <a:rPr lang="ru-RU" dirty="0"/>
              <a:t>НАЯ МЫСЛЬ, ГРАМОТНЫЕ ПЕРЕНОСЫ ДОПУСТИМЫ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784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DCE5686-E8D8-4BA3-5A2F-77B079891D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25036" y="4484581"/>
            <a:ext cx="10616393" cy="3537185"/>
          </a:xfrm>
        </p:spPr>
        <p:txBody>
          <a:bodyPr anchor="b" anchorCtr="0">
            <a:noAutofit/>
          </a:bodyPr>
          <a:lstStyle>
            <a:lvl1pPr algn="l">
              <a:defRPr sz="9333" b="0" i="0">
                <a:latin typeface="MTS Wide Medium" panose="020B0306020102020303" pitchFamily="34" charset="0"/>
                <a:ea typeface="MTS Wide Medium" panose="020B0306020102020303" pitchFamily="34" charset="0"/>
                <a:cs typeface="MTS Wide Medium" panose="020B0306020102020303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2AD9E1D-D82E-9AB0-86C5-DE233EC7E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07617" y="1"/>
            <a:ext cx="3348383" cy="2480286"/>
          </a:xfrm>
          <a:prstGeom prst="rect">
            <a:avLst/>
          </a:prstGeom>
        </p:spPr>
      </p:pic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4732C507-F250-79A6-7611-4C4FB5FB4D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5033" y="8021766"/>
            <a:ext cx="12192000" cy="1131641"/>
          </a:xfrm>
        </p:spPr>
        <p:txBody>
          <a:bodyPr>
            <a:normAutofit/>
          </a:bodyPr>
          <a:lstStyle>
            <a:lvl1pPr marL="0" indent="0" algn="l">
              <a:buNone/>
              <a:defRPr sz="3467" b="0" i="0">
                <a:latin typeface="MTS Text Medium" panose="020B0306020102020303" pitchFamily="34" charset="0"/>
                <a:ea typeface="MTS Text Medium" panose="020B0306020102020303" pitchFamily="34" charset="0"/>
                <a:cs typeface="MTS Text Medium" panose="020B0306020102020303" pitchFamily="34" charset="0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03F9CEB3-4CAA-D12C-EDA6-9B46A0DA5FBF}"/>
              </a:ext>
            </a:extLst>
          </p:cNvPr>
          <p:cNvSpPr txBox="1">
            <a:spLocks/>
          </p:cNvSpPr>
          <p:nvPr userDrawn="1"/>
        </p:nvSpPr>
        <p:spPr>
          <a:xfrm>
            <a:off x="1125033" y="1296597"/>
            <a:ext cx="12192000" cy="113164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Font typeface="Arial"/>
              <a:buNone/>
              <a:defRPr sz="2600" b="0" i="0" kern="1200">
                <a:solidFill>
                  <a:schemeClr val="tx1"/>
                </a:solidFill>
                <a:latin typeface="MTS Text Medium" panose="020B0306020102020303" pitchFamily="34" charset="0"/>
                <a:ea typeface="MTS Text Medium" panose="020B0306020102020303" pitchFamily="34" charset="0"/>
                <a:cs typeface="MTS Text Medium" panose="020B03060201020203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/>
              <a:buNone/>
              <a:defRPr sz="2000" b="0" i="0" kern="1200">
                <a:solidFill>
                  <a:schemeClr val="tx1"/>
                </a:solidFill>
                <a:latin typeface="MTS Text" panose="020B0306020102020303" pitchFamily="34" charset="0"/>
                <a:ea typeface="MTS Text" panose="020B0306020102020303" pitchFamily="34" charset="0"/>
                <a:cs typeface="MTS Text" panose="020B0306020102020303" pitchFamily="34" charset="0"/>
              </a:defRPr>
            </a:lvl2pPr>
            <a:lvl3pPr marL="91440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 sz="1800" b="0" i="0" kern="1200">
                <a:solidFill>
                  <a:schemeClr val="tx1"/>
                </a:solidFill>
                <a:latin typeface="MTS Text" panose="020B0306020102020303" pitchFamily="34" charset="0"/>
                <a:ea typeface="MTS Text" panose="020B0306020102020303" pitchFamily="34" charset="0"/>
                <a:cs typeface="MTS Text" panose="020B0306020102020303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MTS Sans" charset="0"/>
                <a:ea typeface="MTS Sans" charset="0"/>
                <a:cs typeface="MTS Sans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MTS Sans" charset="0"/>
                <a:ea typeface="MTS Sans" charset="0"/>
                <a:cs typeface="MTS Sans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467" dirty="0"/>
              <a:t>Дата</a:t>
            </a:r>
          </a:p>
        </p:txBody>
      </p:sp>
    </p:spTree>
    <p:extLst>
      <p:ext uri="{BB962C8B-B14F-4D97-AF65-F5344CB8AC3E}">
        <p14:creationId xmlns:p14="http://schemas.microsoft.com/office/powerpoint/2010/main" val="27209172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bg>
      <p:bgPr>
        <a:solidFill>
          <a:srgbClr val="8E8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DCE5686-E8D8-4BA3-5A2F-77B079891D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25036" y="4484581"/>
            <a:ext cx="10616393" cy="3537185"/>
          </a:xfrm>
        </p:spPr>
        <p:txBody>
          <a:bodyPr anchor="b" anchorCtr="0">
            <a:noAutofit/>
          </a:bodyPr>
          <a:lstStyle>
            <a:lvl1pPr algn="l">
              <a:defRPr sz="9333" b="0" i="0">
                <a:solidFill>
                  <a:schemeClr val="bg1"/>
                </a:solidFill>
                <a:latin typeface="MTS Wide Medium" panose="020B0306020102020303" pitchFamily="34" charset="0"/>
                <a:ea typeface="MTS Wide Medium" panose="020B0306020102020303" pitchFamily="34" charset="0"/>
                <a:cs typeface="MTS Wide Medium" panose="020B0306020102020303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4732C507-F250-79A6-7611-4C4FB5FB4D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5033" y="8021766"/>
            <a:ext cx="12192000" cy="1131641"/>
          </a:xfrm>
        </p:spPr>
        <p:txBody>
          <a:bodyPr>
            <a:normAutofit/>
          </a:bodyPr>
          <a:lstStyle>
            <a:lvl1pPr marL="0" indent="0" algn="l">
              <a:buNone/>
              <a:defRPr sz="3467" b="0" i="0">
                <a:solidFill>
                  <a:schemeClr val="bg1"/>
                </a:solidFill>
                <a:latin typeface="MTS Text Medium" panose="020B0306020102020303" pitchFamily="34" charset="0"/>
                <a:ea typeface="MTS Text Medium" panose="020B0306020102020303" pitchFamily="34" charset="0"/>
                <a:cs typeface="MTS Text Medium" panose="020B0306020102020303" pitchFamily="34" charset="0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03F9CEB3-4CAA-D12C-EDA6-9B46A0DA5FBF}"/>
              </a:ext>
            </a:extLst>
          </p:cNvPr>
          <p:cNvSpPr txBox="1">
            <a:spLocks/>
          </p:cNvSpPr>
          <p:nvPr userDrawn="1"/>
        </p:nvSpPr>
        <p:spPr>
          <a:xfrm>
            <a:off x="1125033" y="1296597"/>
            <a:ext cx="12192000" cy="113164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Font typeface="Arial"/>
              <a:buNone/>
              <a:defRPr sz="2600" b="0" i="0" kern="1200">
                <a:solidFill>
                  <a:schemeClr val="tx1"/>
                </a:solidFill>
                <a:latin typeface="MTS Text Medium" panose="020B0306020102020303" pitchFamily="34" charset="0"/>
                <a:ea typeface="MTS Text Medium" panose="020B0306020102020303" pitchFamily="34" charset="0"/>
                <a:cs typeface="MTS Text Medium" panose="020B03060201020203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/>
              <a:buNone/>
              <a:defRPr sz="2000" b="0" i="0" kern="1200">
                <a:solidFill>
                  <a:schemeClr val="tx1"/>
                </a:solidFill>
                <a:latin typeface="MTS Text" panose="020B0306020102020303" pitchFamily="34" charset="0"/>
                <a:ea typeface="MTS Text" panose="020B0306020102020303" pitchFamily="34" charset="0"/>
                <a:cs typeface="MTS Text" panose="020B0306020102020303" pitchFamily="34" charset="0"/>
              </a:defRPr>
            </a:lvl2pPr>
            <a:lvl3pPr marL="91440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 sz="1800" b="0" i="0" kern="1200">
                <a:solidFill>
                  <a:schemeClr val="tx1"/>
                </a:solidFill>
                <a:latin typeface="MTS Text" panose="020B0306020102020303" pitchFamily="34" charset="0"/>
                <a:ea typeface="MTS Text" panose="020B0306020102020303" pitchFamily="34" charset="0"/>
                <a:cs typeface="MTS Text" panose="020B0306020102020303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MTS Sans" charset="0"/>
                <a:ea typeface="MTS Sans" charset="0"/>
                <a:cs typeface="MTS Sans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MTS Sans" charset="0"/>
                <a:ea typeface="MTS Sans" charset="0"/>
                <a:cs typeface="MTS Sans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467" dirty="0">
                <a:solidFill>
                  <a:schemeClr val="bg1"/>
                </a:solidFill>
              </a:rPr>
              <a:t>Дата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3E30412-DA6B-5C40-151F-337F755D01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884837" y="1"/>
            <a:ext cx="3371164" cy="248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2988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bg>
      <p:bgPr>
        <a:solidFill>
          <a:srgbClr val="E6E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DCE5686-E8D8-4BA3-5A2F-77B079891D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25036" y="4484581"/>
            <a:ext cx="10616393" cy="3537185"/>
          </a:xfrm>
        </p:spPr>
        <p:txBody>
          <a:bodyPr anchor="b" anchorCtr="0">
            <a:noAutofit/>
          </a:bodyPr>
          <a:lstStyle>
            <a:lvl1pPr algn="l">
              <a:defRPr sz="9333" b="0" i="0">
                <a:latin typeface="MTS Wide Medium" panose="020B0306020102020303" pitchFamily="34" charset="0"/>
                <a:ea typeface="MTS Wide Medium" panose="020B0306020102020303" pitchFamily="34" charset="0"/>
                <a:cs typeface="MTS Wide Medium" panose="020B0306020102020303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2AD9E1D-D82E-9AB0-86C5-DE233EC7E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07617" y="1"/>
            <a:ext cx="3348383" cy="2480286"/>
          </a:xfrm>
          <a:prstGeom prst="rect">
            <a:avLst/>
          </a:prstGeom>
        </p:spPr>
      </p:pic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4732C507-F250-79A6-7611-4C4FB5FB4D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5033" y="8021766"/>
            <a:ext cx="12192000" cy="1131641"/>
          </a:xfrm>
        </p:spPr>
        <p:txBody>
          <a:bodyPr>
            <a:normAutofit/>
          </a:bodyPr>
          <a:lstStyle>
            <a:lvl1pPr marL="0" indent="0" algn="l">
              <a:buNone/>
              <a:defRPr sz="3467" b="0" i="0">
                <a:latin typeface="MTS Text Medium" panose="020B0306020102020303" pitchFamily="34" charset="0"/>
                <a:ea typeface="MTS Text Medium" panose="020B0306020102020303" pitchFamily="34" charset="0"/>
                <a:cs typeface="MTS Text Medium" panose="020B0306020102020303" pitchFamily="34" charset="0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214757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bg>
      <p:bgPr>
        <a:solidFill>
          <a:srgbClr val="8E8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75712A5-E7BA-9787-6FB5-111583F3EA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884837" y="1"/>
            <a:ext cx="3371164" cy="248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930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336800"/>
            <a:ext cx="7071360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336800"/>
            <a:ext cx="7071360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D81D1-D3E9-437D-942C-5AB3752EF8DD}" type="datetime1">
              <a:rPr lang="en-US" smtClean="0"/>
              <a:t>3/17/2026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99999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6256000" cy="10160000"/>
          </a:xfrm>
          <a:custGeom>
            <a:avLst/>
            <a:gdLst/>
            <a:ahLst/>
            <a:cxnLst/>
            <a:rect l="l" t="t" r="r" b="b"/>
            <a:pathLst>
              <a:path w="16256000" h="10160000">
                <a:moveTo>
                  <a:pt x="0" y="10160000"/>
                </a:moveTo>
                <a:lnTo>
                  <a:pt x="16256000" y="10160000"/>
                </a:lnTo>
                <a:lnTo>
                  <a:pt x="16256000" y="0"/>
                </a:lnTo>
                <a:lnTo>
                  <a:pt x="0" y="0"/>
                </a:lnTo>
                <a:lnTo>
                  <a:pt x="0" y="10160000"/>
                </a:lnTo>
                <a:close/>
              </a:path>
            </a:pathLst>
          </a:custGeom>
          <a:solidFill>
            <a:srgbClr val="E206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1485D-2DAE-4B6E-9580-D239233FEB50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99999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6256000" cy="10160000"/>
          </a:xfrm>
          <a:custGeom>
            <a:avLst/>
            <a:gdLst/>
            <a:ahLst/>
            <a:cxnLst/>
            <a:rect l="l" t="t" r="r" b="b"/>
            <a:pathLst>
              <a:path w="16256000" h="10160000">
                <a:moveTo>
                  <a:pt x="0" y="10160000"/>
                </a:moveTo>
                <a:lnTo>
                  <a:pt x="16256000" y="10160000"/>
                </a:lnTo>
                <a:lnTo>
                  <a:pt x="16256000" y="0"/>
                </a:lnTo>
                <a:lnTo>
                  <a:pt x="0" y="0"/>
                </a:lnTo>
                <a:lnTo>
                  <a:pt x="0" y="10160000"/>
                </a:lnTo>
                <a:close/>
              </a:path>
            </a:pathLst>
          </a:custGeom>
          <a:solidFill>
            <a:srgbClr val="E206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498596" y="996124"/>
            <a:ext cx="259715" cy="363220"/>
          </a:xfrm>
          <a:custGeom>
            <a:avLst/>
            <a:gdLst/>
            <a:ahLst/>
            <a:cxnLst/>
            <a:rect l="l" t="t" r="r" b="b"/>
            <a:pathLst>
              <a:path w="259714" h="363219">
                <a:moveTo>
                  <a:pt x="129565" y="0"/>
                </a:moveTo>
                <a:lnTo>
                  <a:pt x="86567" y="18467"/>
                </a:lnTo>
                <a:lnTo>
                  <a:pt x="44018" y="69710"/>
                </a:lnTo>
                <a:lnTo>
                  <a:pt x="25508" y="105400"/>
                </a:lnTo>
                <a:lnTo>
                  <a:pt x="11669" y="143425"/>
                </a:lnTo>
                <a:lnTo>
                  <a:pt x="3000" y="182086"/>
                </a:lnTo>
                <a:lnTo>
                  <a:pt x="0" y="219684"/>
                </a:lnTo>
                <a:lnTo>
                  <a:pt x="4877" y="261924"/>
                </a:lnTo>
                <a:lnTo>
                  <a:pt x="19813" y="300831"/>
                </a:lnTo>
                <a:lnTo>
                  <a:pt x="45268" y="332926"/>
                </a:lnTo>
                <a:lnTo>
                  <a:pt x="81699" y="354733"/>
                </a:lnTo>
                <a:lnTo>
                  <a:pt x="129565" y="362775"/>
                </a:lnTo>
                <a:lnTo>
                  <a:pt x="177402" y="354733"/>
                </a:lnTo>
                <a:lnTo>
                  <a:pt x="213829" y="332926"/>
                </a:lnTo>
                <a:lnTo>
                  <a:pt x="239295" y="300831"/>
                </a:lnTo>
                <a:lnTo>
                  <a:pt x="254246" y="261924"/>
                </a:lnTo>
                <a:lnTo>
                  <a:pt x="259130" y="219684"/>
                </a:lnTo>
                <a:lnTo>
                  <a:pt x="256132" y="182086"/>
                </a:lnTo>
                <a:lnTo>
                  <a:pt x="247480" y="143425"/>
                </a:lnTo>
                <a:lnTo>
                  <a:pt x="233686" y="105400"/>
                </a:lnTo>
                <a:lnTo>
                  <a:pt x="215265" y="69710"/>
                </a:lnTo>
                <a:lnTo>
                  <a:pt x="172519" y="18467"/>
                </a:lnTo>
                <a:lnTo>
                  <a:pt x="1295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18481" y="1103016"/>
            <a:ext cx="97790" cy="236854"/>
          </a:xfrm>
          <a:custGeom>
            <a:avLst/>
            <a:gdLst/>
            <a:ahLst/>
            <a:cxnLst/>
            <a:rect l="l" t="t" r="r" b="b"/>
            <a:pathLst>
              <a:path w="97789" h="236855">
                <a:moveTo>
                  <a:pt x="97167" y="0"/>
                </a:moveTo>
                <a:lnTo>
                  <a:pt x="0" y="0"/>
                </a:lnTo>
                <a:lnTo>
                  <a:pt x="0" y="236448"/>
                </a:lnTo>
                <a:lnTo>
                  <a:pt x="97167" y="236448"/>
                </a:lnTo>
                <a:lnTo>
                  <a:pt x="971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327790" y="1015564"/>
            <a:ext cx="278765" cy="87630"/>
          </a:xfrm>
          <a:custGeom>
            <a:avLst/>
            <a:gdLst/>
            <a:ahLst/>
            <a:cxnLst/>
            <a:rect l="l" t="t" r="r" b="b"/>
            <a:pathLst>
              <a:path w="278764" h="87630">
                <a:moveTo>
                  <a:pt x="278561" y="0"/>
                </a:moveTo>
                <a:lnTo>
                  <a:pt x="0" y="0"/>
                </a:lnTo>
                <a:lnTo>
                  <a:pt x="0" y="87452"/>
                </a:lnTo>
                <a:lnTo>
                  <a:pt x="278561" y="87452"/>
                </a:lnTo>
                <a:lnTo>
                  <a:pt x="2785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612782" y="1015564"/>
            <a:ext cx="343535" cy="324485"/>
          </a:xfrm>
          <a:custGeom>
            <a:avLst/>
            <a:gdLst/>
            <a:ahLst/>
            <a:cxnLst/>
            <a:rect l="l" t="t" r="r" b="b"/>
            <a:pathLst>
              <a:path w="343535" h="324484">
                <a:moveTo>
                  <a:pt x="343382" y="0"/>
                </a:moveTo>
                <a:lnTo>
                  <a:pt x="200863" y="0"/>
                </a:lnTo>
                <a:lnTo>
                  <a:pt x="140515" y="5270"/>
                </a:lnTo>
                <a:lnTo>
                  <a:pt x="90587" y="20464"/>
                </a:lnTo>
                <a:lnTo>
                  <a:pt x="51325" y="44656"/>
                </a:lnTo>
                <a:lnTo>
                  <a:pt x="22975" y="76918"/>
                </a:lnTo>
                <a:lnTo>
                  <a:pt x="5785" y="116325"/>
                </a:lnTo>
                <a:lnTo>
                  <a:pt x="0" y="161950"/>
                </a:lnTo>
                <a:lnTo>
                  <a:pt x="5785" y="207575"/>
                </a:lnTo>
                <a:lnTo>
                  <a:pt x="22975" y="246982"/>
                </a:lnTo>
                <a:lnTo>
                  <a:pt x="51325" y="279244"/>
                </a:lnTo>
                <a:lnTo>
                  <a:pt x="90587" y="303435"/>
                </a:lnTo>
                <a:lnTo>
                  <a:pt x="140515" y="318630"/>
                </a:lnTo>
                <a:lnTo>
                  <a:pt x="200863" y="323900"/>
                </a:lnTo>
                <a:lnTo>
                  <a:pt x="343382" y="323900"/>
                </a:lnTo>
                <a:lnTo>
                  <a:pt x="343382" y="236448"/>
                </a:lnTo>
                <a:lnTo>
                  <a:pt x="200850" y="236448"/>
                </a:lnTo>
                <a:lnTo>
                  <a:pt x="159593" y="232237"/>
                </a:lnTo>
                <a:lnTo>
                  <a:pt x="127906" y="219011"/>
                </a:lnTo>
                <a:lnTo>
                  <a:pt x="107579" y="195879"/>
                </a:lnTo>
                <a:lnTo>
                  <a:pt x="100406" y="161950"/>
                </a:lnTo>
                <a:lnTo>
                  <a:pt x="107579" y="128021"/>
                </a:lnTo>
                <a:lnTo>
                  <a:pt x="127906" y="104889"/>
                </a:lnTo>
                <a:lnTo>
                  <a:pt x="159593" y="91663"/>
                </a:lnTo>
                <a:lnTo>
                  <a:pt x="200850" y="87452"/>
                </a:lnTo>
                <a:lnTo>
                  <a:pt x="343382" y="87452"/>
                </a:lnTo>
                <a:lnTo>
                  <a:pt x="3433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854893" y="1015563"/>
            <a:ext cx="447040" cy="324485"/>
          </a:xfrm>
          <a:custGeom>
            <a:avLst/>
            <a:gdLst/>
            <a:ahLst/>
            <a:cxnLst/>
            <a:rect l="l" t="t" r="r" b="b"/>
            <a:pathLst>
              <a:path w="447039" h="324484">
                <a:moveTo>
                  <a:pt x="171665" y="0"/>
                </a:moveTo>
                <a:lnTo>
                  <a:pt x="0" y="0"/>
                </a:lnTo>
                <a:lnTo>
                  <a:pt x="0" y="323900"/>
                </a:lnTo>
                <a:lnTo>
                  <a:pt x="97167" y="323900"/>
                </a:lnTo>
                <a:lnTo>
                  <a:pt x="97167" y="60439"/>
                </a:lnTo>
                <a:lnTo>
                  <a:pt x="187860" y="60439"/>
                </a:lnTo>
                <a:lnTo>
                  <a:pt x="171665" y="0"/>
                </a:lnTo>
                <a:close/>
              </a:path>
              <a:path w="447039" h="324484">
                <a:moveTo>
                  <a:pt x="187860" y="60439"/>
                </a:moveTo>
                <a:lnTo>
                  <a:pt x="97167" y="60439"/>
                </a:lnTo>
                <a:lnTo>
                  <a:pt x="167767" y="323900"/>
                </a:lnTo>
                <a:lnTo>
                  <a:pt x="279171" y="323900"/>
                </a:lnTo>
                <a:lnTo>
                  <a:pt x="314156" y="193332"/>
                </a:lnTo>
                <a:lnTo>
                  <a:pt x="223469" y="193332"/>
                </a:lnTo>
                <a:lnTo>
                  <a:pt x="187860" y="60439"/>
                </a:lnTo>
                <a:close/>
              </a:path>
              <a:path w="447039" h="324484">
                <a:moveTo>
                  <a:pt x="446989" y="60274"/>
                </a:moveTo>
                <a:lnTo>
                  <a:pt x="349808" y="60274"/>
                </a:lnTo>
                <a:lnTo>
                  <a:pt x="349808" y="323900"/>
                </a:lnTo>
                <a:lnTo>
                  <a:pt x="446989" y="323900"/>
                </a:lnTo>
                <a:lnTo>
                  <a:pt x="446989" y="60274"/>
                </a:lnTo>
                <a:close/>
              </a:path>
              <a:path w="447039" h="324484">
                <a:moveTo>
                  <a:pt x="446989" y="0"/>
                </a:moveTo>
                <a:lnTo>
                  <a:pt x="275272" y="0"/>
                </a:lnTo>
                <a:lnTo>
                  <a:pt x="223469" y="193332"/>
                </a:lnTo>
                <a:lnTo>
                  <a:pt x="314156" y="193332"/>
                </a:lnTo>
                <a:lnTo>
                  <a:pt x="349808" y="60274"/>
                </a:lnTo>
                <a:lnTo>
                  <a:pt x="446989" y="60274"/>
                </a:lnTo>
                <a:lnTo>
                  <a:pt x="4469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053331" y="1014954"/>
            <a:ext cx="479723" cy="1625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561215" y="1015558"/>
            <a:ext cx="151384" cy="1619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59D6A-0D04-4AF5-AE67-3676A6833FB7}" type="datetime1">
              <a:rPr lang="en-US" smtClean="0"/>
              <a:t>3/17/2026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99999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Part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498291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25036" y="1058538"/>
            <a:ext cx="10616393" cy="3537185"/>
          </a:xfrm>
        </p:spPr>
        <p:txBody>
          <a:bodyPr anchor="t" anchorCtr="0">
            <a:noAutofit/>
          </a:bodyPr>
          <a:lstStyle>
            <a:lvl1pPr algn="l">
              <a:defRPr sz="9333" b="0" i="0">
                <a:latin typeface="MTS Wide Medium" panose="020B0306020102020303" pitchFamily="34" charset="0"/>
                <a:ea typeface="MTS Wide Medium" panose="020B0306020102020303" pitchFamily="34" charset="0"/>
                <a:cs typeface="MTS Wide Medium" panose="020B0306020102020303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25036" y="4654621"/>
            <a:ext cx="10616393" cy="1131641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3467" b="0" i="0">
                <a:latin typeface="MTS Wide" panose="020B0306020102020303" pitchFamily="34" charset="0"/>
                <a:ea typeface="MTS Wide" panose="020B0306020102020303" pitchFamily="34" charset="0"/>
                <a:cs typeface="MTS Wide" panose="020B0306020102020303" pitchFamily="34" charset="0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dirty="0"/>
              <a:t>Образец подзаголовка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70B70DA-8763-12B9-6A17-A4DF1582E0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07617" y="1"/>
            <a:ext cx="3348383" cy="248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380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804DFDC-68C4-A87B-48FA-17AF78670C87}"/>
              </a:ext>
            </a:extLst>
          </p:cNvPr>
          <p:cNvSpPr/>
          <p:nvPr userDrawn="1"/>
        </p:nvSpPr>
        <p:spPr>
          <a:xfrm>
            <a:off x="0" y="0"/>
            <a:ext cx="16256000" cy="10160000"/>
          </a:xfrm>
          <a:prstGeom prst="rect">
            <a:avLst/>
          </a:prstGeom>
          <a:solidFill>
            <a:srgbClr val="2F2F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25036" y="1058538"/>
            <a:ext cx="10616393" cy="3537185"/>
          </a:xfrm>
        </p:spPr>
        <p:txBody>
          <a:bodyPr anchor="t" anchorCtr="0">
            <a:noAutofit/>
          </a:bodyPr>
          <a:lstStyle>
            <a:lvl1pPr algn="l">
              <a:defRPr sz="9333" b="0" i="0">
                <a:solidFill>
                  <a:schemeClr val="bg1"/>
                </a:solidFill>
                <a:latin typeface="MTS Wide Medium" panose="020B0306020102020303" pitchFamily="34" charset="0"/>
                <a:ea typeface="MTS Wide Medium" panose="020B0306020102020303" pitchFamily="34" charset="0"/>
                <a:cs typeface="MTS Wide Medium" panose="020B0306020102020303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25036" y="4654621"/>
            <a:ext cx="10616393" cy="1131641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3467" b="0" i="0">
                <a:solidFill>
                  <a:schemeClr val="bg1"/>
                </a:solidFill>
                <a:latin typeface="MTS Wide" panose="020B0306020102020303" pitchFamily="34" charset="0"/>
                <a:ea typeface="MTS Wide" panose="020B0306020102020303" pitchFamily="34" charset="0"/>
                <a:cs typeface="MTS Wide" panose="020B0306020102020303" pitchFamily="34" charset="0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dirty="0"/>
              <a:t>Образец подзаголовка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70B70DA-8763-12B9-6A17-A4DF1582E0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07617" y="1"/>
            <a:ext cx="3348383" cy="248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18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D56946A-DF03-B1D8-31E0-48615FEAAEF2}"/>
              </a:ext>
            </a:extLst>
          </p:cNvPr>
          <p:cNvSpPr/>
          <p:nvPr userDrawn="1"/>
        </p:nvSpPr>
        <p:spPr>
          <a:xfrm>
            <a:off x="0" y="0"/>
            <a:ext cx="16256000" cy="10160000"/>
          </a:xfrm>
          <a:prstGeom prst="rect">
            <a:avLst/>
          </a:prstGeom>
          <a:solidFill>
            <a:srgbClr val="E9E9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25036" y="1058538"/>
            <a:ext cx="10616393" cy="3537185"/>
          </a:xfrm>
        </p:spPr>
        <p:txBody>
          <a:bodyPr anchor="t" anchorCtr="0">
            <a:noAutofit/>
          </a:bodyPr>
          <a:lstStyle>
            <a:lvl1pPr algn="l">
              <a:defRPr sz="9333" b="0" i="0">
                <a:latin typeface="MTS Wide Medium" panose="020B0306020102020303" pitchFamily="34" charset="0"/>
                <a:ea typeface="MTS Wide Medium" panose="020B0306020102020303" pitchFamily="34" charset="0"/>
                <a:cs typeface="MTS Wide Medium" panose="020B0306020102020303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25036" y="4654621"/>
            <a:ext cx="10616393" cy="1131641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3467" b="0" i="0">
                <a:latin typeface="MTS Wide" panose="020B0306020102020303" pitchFamily="34" charset="0"/>
                <a:ea typeface="MTS Wide" panose="020B0306020102020303" pitchFamily="34" charset="0"/>
                <a:cs typeface="MTS Wide" panose="020B0306020102020303" pitchFamily="34" charset="0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dirty="0"/>
              <a:t>Образец подзаголовка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70B70DA-8763-12B9-6A17-A4DF1582E0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07617" y="1"/>
            <a:ext cx="3348383" cy="248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95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16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81937" y="698500"/>
            <a:ext cx="13292124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2800" y="2336800"/>
            <a:ext cx="14630400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485900" y="9492233"/>
            <a:ext cx="3463290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2800" y="9448800"/>
            <a:ext cx="3738880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DECCE-44DD-46B4-98AF-EA7CA5A87591}" type="datetime1">
              <a:rPr lang="en-US" smtClean="0"/>
              <a:t>3/17/2026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5469998" y="9492233"/>
            <a:ext cx="176530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99999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7601" y="591099"/>
            <a:ext cx="13874751" cy="19637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17601" y="2704629"/>
            <a:ext cx="13874751" cy="6446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marL="380990" marR="0" lvl="2" indent="-380990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dirty="0"/>
              <a:t>Третий уровень</a:t>
            </a:r>
          </a:p>
          <a:p>
            <a:pPr marL="380990" marR="0" lvl="2" indent="-380990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dirty="0"/>
              <a:t>Третий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2351657" y="9416816"/>
            <a:ext cx="3657600" cy="5409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 b="0" i="0">
                <a:solidFill>
                  <a:schemeClr val="bg1">
                    <a:lumMod val="75000"/>
                  </a:schemeClr>
                </a:solidFill>
                <a:latin typeface="MTS Text" panose="020B0306020102020303" pitchFamily="34" charset="0"/>
                <a:ea typeface="MTS Text" panose="020B0306020102020303" pitchFamily="34" charset="0"/>
                <a:cs typeface="MTS Text" panose="020B0306020102020303" pitchFamily="34" charset="0"/>
              </a:defRPr>
            </a:lvl1pPr>
          </a:lstStyle>
          <a:p>
            <a:fld id="{762B52BE-A9A1-784E-9F07-76F59725F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46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</p:sldLayoutIdLst>
  <p:hf hd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333" b="0" i="0" kern="1200">
          <a:solidFill>
            <a:schemeClr val="tx1"/>
          </a:solidFill>
          <a:latin typeface="MTS Wide Medium" panose="020B0306020102020303" pitchFamily="34" charset="0"/>
          <a:ea typeface="MTS Wide Medium" panose="020B0306020102020303" pitchFamily="34" charset="0"/>
          <a:cs typeface="MTS Wide Medium" panose="020B0306020102020303" pitchFamily="34" charset="0"/>
        </a:defRPr>
      </a:lvl1pPr>
    </p:titleStyle>
    <p:bodyStyle>
      <a:lvl1pPr marL="0" indent="0" algn="l" defTabSz="1219170" rtl="0" eaLnBrk="1" latinLnBrk="0" hangingPunct="1">
        <a:lnSpc>
          <a:spcPct val="90000"/>
        </a:lnSpc>
        <a:spcBef>
          <a:spcPts val="0"/>
        </a:spcBef>
        <a:spcAft>
          <a:spcPts val="2133"/>
        </a:spcAft>
        <a:buFont typeface="Arial"/>
        <a:buNone/>
        <a:defRPr sz="4000" b="0" i="0" kern="1200">
          <a:solidFill>
            <a:schemeClr val="tx1"/>
          </a:solidFill>
          <a:latin typeface="MTS Text Medium" panose="020B0306020102020303" pitchFamily="34" charset="0"/>
          <a:ea typeface="MTS Text Medium" panose="020B0306020102020303" pitchFamily="34" charset="0"/>
          <a:cs typeface="MTS Text Medium" panose="020B0306020102020303" pitchFamily="34" charset="0"/>
        </a:defRPr>
      </a:lvl1pPr>
      <a:lvl2pPr marL="0" indent="0" algn="l" defTabSz="1219170" rtl="0" eaLnBrk="1" latinLnBrk="0" hangingPunct="1">
        <a:lnSpc>
          <a:spcPct val="90000"/>
        </a:lnSpc>
        <a:spcBef>
          <a:spcPts val="0"/>
        </a:spcBef>
        <a:spcAft>
          <a:spcPts val="1600"/>
        </a:spcAft>
        <a:buFont typeface="Arial"/>
        <a:buNone/>
        <a:defRPr sz="2933" b="0" i="0" kern="1200">
          <a:solidFill>
            <a:schemeClr val="tx1"/>
          </a:solidFill>
          <a:latin typeface="MTS Text" panose="020B0306020102020303" pitchFamily="34" charset="0"/>
          <a:ea typeface="MTS Text" panose="020B0306020102020303" pitchFamily="34" charset="0"/>
          <a:cs typeface="MTS Text" panose="020B0306020102020303" pitchFamily="34" charset="0"/>
        </a:defRPr>
      </a:lvl2pPr>
      <a:lvl3pPr marL="380990" marR="0" indent="-380990" algn="l" defTabSz="1219170" rtl="0" eaLnBrk="1" fontAlgn="auto" latinLnBrk="0" hangingPunct="1">
        <a:lnSpc>
          <a:spcPct val="90000"/>
        </a:lnSpc>
        <a:spcBef>
          <a:spcPts val="0"/>
        </a:spcBef>
        <a:spcAft>
          <a:spcPts val="800"/>
        </a:spcAft>
        <a:buClrTx/>
        <a:buSzTx/>
        <a:buFont typeface="Arial" charset="0"/>
        <a:buChar char="•"/>
        <a:tabLst/>
        <a:defRPr sz="1867" b="0" i="0" kern="1200">
          <a:solidFill>
            <a:schemeClr val="tx1"/>
          </a:solidFill>
          <a:latin typeface="MTS Text" panose="020B0306020102020303" pitchFamily="34" charset="0"/>
          <a:ea typeface="MTS Text" panose="020B0306020102020303" pitchFamily="34" charset="0"/>
          <a:cs typeface="MTS Text" panose="020B0306020102020303" pitchFamily="34" charset="0"/>
        </a:defRPr>
      </a:lvl3pPr>
      <a:lvl4pPr marL="1828754" indent="0" algn="l" defTabSz="1219170" rtl="0" eaLnBrk="1" latinLnBrk="0" hangingPunct="1">
        <a:lnSpc>
          <a:spcPct val="90000"/>
        </a:lnSpc>
        <a:spcBef>
          <a:spcPts val="667"/>
        </a:spcBef>
        <a:buFont typeface="Arial"/>
        <a:buNone/>
        <a:defRPr sz="2400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4pPr>
      <a:lvl5pPr marL="2438339" indent="0" algn="l" defTabSz="1219170" rtl="0" eaLnBrk="1" latinLnBrk="0" hangingPunct="1">
        <a:lnSpc>
          <a:spcPct val="90000"/>
        </a:lnSpc>
        <a:spcBef>
          <a:spcPts val="667"/>
        </a:spcBef>
        <a:buFont typeface="Arial"/>
        <a:buNone/>
        <a:defRPr sz="2400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724">
          <p15:clr>
            <a:srgbClr val="F26B43"/>
          </p15:clr>
        </p15:guide>
        <p15:guide id="3" orient="horz" pos="745">
          <p15:clr>
            <a:srgbClr val="F26B43"/>
          </p15:clr>
        </p15:guide>
        <p15:guide id="5" pos="7083">
          <p15:clr>
            <a:srgbClr val="F26B43"/>
          </p15:clr>
        </p15:guide>
        <p15:guide id="6" pos="590">
          <p15:clr>
            <a:srgbClr val="F26B43"/>
          </p15:clr>
        </p15:guide>
        <p15:guide id="7" orient="horz" pos="3892">
          <p15:clr>
            <a:srgbClr val="F26B43"/>
          </p15:clr>
        </p15:guide>
        <p15:guide id="8" pos="1486">
          <p15:clr>
            <a:srgbClr val="F26B43"/>
          </p15:clr>
        </p15:guide>
        <p15:guide id="9" orient="horz" pos="1094">
          <p15:clr>
            <a:srgbClr val="F26B43"/>
          </p15:clr>
        </p15:guide>
        <p15:guide id="10" pos="2605">
          <p15:clr>
            <a:srgbClr val="F26B43"/>
          </p15:clr>
        </p15:guide>
        <p15:guide id="11" pos="3947">
          <p15:clr>
            <a:srgbClr val="F26B43"/>
          </p15:clr>
        </p15:guide>
        <p15:guide id="12" pos="1702">
          <p15:clr>
            <a:srgbClr val="F26B43"/>
          </p15:clr>
        </p15:guide>
        <p15:guide id="13" pos="2821">
          <p15:clr>
            <a:srgbClr val="F26B43"/>
          </p15:clr>
        </p15:guide>
        <p15:guide id="14" pos="4844">
          <p15:clr>
            <a:srgbClr val="F26B43"/>
          </p15:clr>
        </p15:guide>
        <p15:guide id="15" pos="5066">
          <p15:clr>
            <a:srgbClr val="F26B43"/>
          </p15:clr>
        </p15:guide>
        <p15:guide id="16" pos="5963">
          <p15:clr>
            <a:srgbClr val="F26B43"/>
          </p15:clr>
        </p15:guide>
        <p15:guide id="17" pos="6179">
          <p15:clr>
            <a:srgbClr val="F26B43"/>
          </p15:clr>
        </p15:guide>
        <p15:guide id="18" orient="horz" pos="145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33EBC36C-0637-1A22-3F23-0B8CE4801CA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2598400" y="8983134"/>
            <a:ext cx="3657600" cy="486833"/>
          </a:xfrm>
        </p:spPr>
        <p:txBody>
          <a:bodyPr/>
          <a:lstStyle/>
          <a:p>
            <a:fld id="{762B52BE-A9A1-784E-9F07-76F59725F6A3}" type="slidenum">
              <a:rPr lang="ru-RU" smtClean="0"/>
              <a:t>1</a:t>
            </a:fld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376B04B-CFED-4FE5-81B6-6878F60A40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6839"/>
                    </a14:imgEffect>
                    <a14:imgEffect>
                      <a14:saturation sat="183000"/>
                    </a14:imgEffect>
                    <a14:imgEffect>
                      <a14:brightnessContrast bright="3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452600" y="1"/>
            <a:ext cx="1803400" cy="1803400"/>
          </a:xfrm>
          <a:prstGeom prst="rect">
            <a:avLst/>
          </a:prstGeom>
        </p:spPr>
      </p:pic>
      <p:sp>
        <p:nvSpPr>
          <p:cNvPr id="6" name="Заголовок 13">
            <a:extLst>
              <a:ext uri="{FF2B5EF4-FFF2-40B4-BE49-F238E27FC236}">
                <a16:creationId xmlns:a16="http://schemas.microsoft.com/office/drawing/2014/main" id="{4B1F92FC-9630-45DE-B2BB-CB31A20EEE57}"/>
              </a:ext>
            </a:extLst>
          </p:cNvPr>
          <p:cNvSpPr txBox="1">
            <a:spLocks/>
          </p:cNvSpPr>
          <p:nvPr/>
        </p:nvSpPr>
        <p:spPr>
          <a:xfrm>
            <a:off x="1117600" y="2565400"/>
            <a:ext cx="11279000" cy="411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333" b="0" i="0" kern="1200">
                <a:solidFill>
                  <a:sysClr val="windowText" lastClr="000000"/>
                </a:solidFill>
                <a:latin typeface="MTS Wide Medium" panose="020B0306020102020303" pitchFamily="34" charset="0"/>
                <a:ea typeface="MTS Wide Medium" panose="020B0306020102020303" pitchFamily="34" charset="0"/>
                <a:cs typeface="MTS Wide Medium" panose="020B03060201020203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8000" b="1" dirty="0"/>
              <a:t>ДОКУМЕНТАРНЫЕ И ГАРАНТИЙНЫЕ ОПЕРАЦИИ</a:t>
            </a:r>
          </a:p>
        </p:txBody>
      </p:sp>
    </p:spTree>
    <p:extLst>
      <p:ext uri="{BB962C8B-B14F-4D97-AF65-F5344CB8AC3E}">
        <p14:creationId xmlns:p14="http://schemas.microsoft.com/office/powerpoint/2010/main" val="1047105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799" y="584200"/>
            <a:ext cx="1211580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Т</a:t>
            </a:r>
            <a:r>
              <a:rPr lang="ru-RU" sz="3600" spc="50" dirty="0">
                <a:latin typeface="MTS Sans UltraWide" panose="02000000000000000000" pitchFamily="50" charset="0"/>
              </a:rPr>
              <a:t>арифы по гарантийным операциям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10</a:t>
            </a:fld>
            <a:endParaRPr spc="-65" dirty="0"/>
          </a:p>
        </p:txBody>
      </p:sp>
      <p:sp>
        <p:nvSpPr>
          <p:cNvPr id="10" name="object 4"/>
          <p:cNvSpPr txBox="1">
            <a:spLocks/>
          </p:cNvSpPr>
          <p:nvPr/>
        </p:nvSpPr>
        <p:spPr>
          <a:xfrm>
            <a:off x="812799" y="1413247"/>
            <a:ext cx="9305261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fontAlgn="b"/>
            <a:r>
              <a:rPr lang="ru-RU" sz="2800" b="1" dirty="0">
                <a:latin typeface="MTS Sans" panose="02000000000000000000" pitchFamily="50" charset="0"/>
              </a:rPr>
              <a:t>ГАРАНТИЙНЫЕ ОПЕРАЦИИ</a:t>
            </a:r>
            <a:endParaRPr lang="ru-RU" sz="2800" b="1" dirty="0">
              <a:solidFill>
                <a:srgbClr val="000000"/>
              </a:solidFill>
              <a:latin typeface="MTS Sans" panose="02000000000000000000" pitchFamily="50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372387"/>
              </p:ext>
            </p:extLst>
          </p:nvPr>
        </p:nvGraphicFramePr>
        <p:xfrm>
          <a:off x="812800" y="2108200"/>
          <a:ext cx="14478001" cy="6025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606">
                  <a:extLst>
                    <a:ext uri="{9D8B030D-6E8A-4147-A177-3AD203B41FA5}">
                      <a16:colId xmlns:a16="http://schemas.microsoft.com/office/drawing/2014/main" val="2932640784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896197953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155443301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526821368"/>
                    </a:ext>
                  </a:extLst>
                </a:gridCol>
                <a:gridCol w="7910176">
                  <a:extLst>
                    <a:ext uri="{9D8B030D-6E8A-4147-A177-3AD203B41FA5}">
                      <a16:colId xmlns:a16="http://schemas.microsoft.com/office/drawing/2014/main" val="2312441681"/>
                    </a:ext>
                  </a:extLst>
                </a:gridCol>
                <a:gridCol w="51054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7884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Гарантия/</a:t>
                      </a:r>
                      <a:r>
                        <a:rPr lang="ru-RU" sz="20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контр-гарантия</a:t>
                      </a:r>
                      <a:r>
                        <a:rPr lang="ru-RU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, резервный аккредитив (</a:t>
                      </a:r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stand-by) </a:t>
                      </a:r>
                      <a:endParaRPr lang="ru-RU" sz="2000" b="0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251025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Выпуск, увеличение суммы или продление срока действия гарантии/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контр-гарантии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, резервного аккредитива (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stand-by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):</a:t>
                      </a:r>
                    </a:p>
                  </a:txBody>
                  <a:tcPr marL="25717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426100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 при наличии 100%-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го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покрытия</a:t>
                      </a:r>
                    </a:p>
                  </a:txBody>
                  <a:tcPr marL="25717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по решению Кредитного комитета или иного уполномоченного органа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464367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 без покрытия</a:t>
                      </a:r>
                    </a:p>
                  </a:txBody>
                  <a:tcPr marL="25717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по решению Кредитного комитета или иного уполномоченного органа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764531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Авизование или передача гарантии или резервного аккредитива (stand-by)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(мин 3 500 руб. макс. 56 000 руб.)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2451608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Авизование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увеличения суммы гарантии или резервного аккредитива (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stand-by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(мин 3 500 руб. макс. 56 000 руб.)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578406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Авизование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изменения условий гарантии, резервного аккредитива (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stand-by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) (кроме увеличения суммы)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3 500 руб.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543702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Внесение изменений в условия гарантии/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контр-гарантии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, резервного аккредитива (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stand-by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) (кроме увеличения суммы и продления срока действия)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3 500 руб.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470172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Платеж по гарантии/контр-гарантии, резервному аккредитиву (stand-by)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(мин. 7 000 руб. макс. 49 000 руб.)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980571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Аннулирование гарантии /резервного аккредитива (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stand-by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) до истечения срока действия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4 900 руб.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365955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Передача Требования платежа по авизованной гарантии, подтверждение подписей уполномоченных лиц Клиента на требовании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(мин. 3 500 руб. макс. 35 000 руб.)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211107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Отправка запроса или сообщения по гарантиям/контр-гарантиям, резервным аккредитивам (stand-by) по поручению Клиентов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1 750 руб. за каждый запрос или сообщение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941123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Передача запроса или сообщения Клиенту по гарантиям, резервным аккредитивам (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stand-by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) других банков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3 500 руб.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123269"/>
                  </a:ext>
                </a:extLst>
              </a:tr>
            </a:tbl>
          </a:graphicData>
        </a:graphic>
      </p:graphicFrame>
      <p:sp>
        <p:nvSpPr>
          <p:cNvPr id="9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440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800" y="584200"/>
            <a:ext cx="11506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Д</a:t>
            </a:r>
            <a:r>
              <a:rPr lang="ru-RU" sz="3600" spc="50" dirty="0">
                <a:latin typeface="MTS Sans UltraWide" panose="02000000000000000000" pitchFamily="50" charset="0"/>
              </a:rPr>
              <a:t>окументарное и чистое инкассо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11</a:t>
            </a:fld>
            <a:endParaRPr spc="-65" dirty="0"/>
          </a:p>
        </p:txBody>
      </p:sp>
      <p:sp>
        <p:nvSpPr>
          <p:cNvPr id="9" name="text 1"/>
          <p:cNvSpPr txBox="1"/>
          <p:nvPr/>
        </p:nvSpPr>
        <p:spPr>
          <a:xfrm>
            <a:off x="1102795" y="2184400"/>
            <a:ext cx="13064099" cy="25237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b="1" spc="13" dirty="0">
                <a:latin typeface="MTS Sans" panose="02000000000000000000" pitchFamily="50" charset="0"/>
                <a:cs typeface="Arial" panose="020B0604020202020204" pitchFamily="34" charset="0"/>
              </a:rPr>
              <a:t>Документарное инкассо </a:t>
            </a: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– взыскание платежа с покупателя по финансовым документам, сопровождаемым коммерческими документами, а также по коммерческим документам, не сопровождаемым финансовыми документами. </a:t>
            </a:r>
          </a:p>
          <a:p>
            <a:pPr algn="just">
              <a:spcBef>
                <a:spcPts val="600"/>
              </a:spcBef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Подчиняется </a:t>
            </a:r>
            <a:r>
              <a:rPr lang="ru-RU" spc="13" dirty="0" err="1">
                <a:latin typeface="MTS Sans" panose="02000000000000000000" pitchFamily="50" charset="0"/>
                <a:cs typeface="Arial" panose="020B0604020202020204" pitchFamily="34" charset="0"/>
              </a:rPr>
              <a:t>Uniform</a:t>
            </a: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 </a:t>
            </a:r>
            <a:r>
              <a:rPr lang="ru-RU" spc="13" dirty="0" err="1">
                <a:latin typeface="MTS Sans" panose="02000000000000000000" pitchFamily="50" charset="0"/>
                <a:cs typeface="Arial" panose="020B0604020202020204" pitchFamily="34" charset="0"/>
              </a:rPr>
              <a:t>Rules</a:t>
            </a: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 </a:t>
            </a:r>
            <a:r>
              <a:rPr lang="ru-RU" spc="13" dirty="0" err="1">
                <a:latin typeface="MTS Sans" panose="02000000000000000000" pitchFamily="50" charset="0"/>
                <a:cs typeface="Arial" panose="020B0604020202020204" pitchFamily="34" charset="0"/>
              </a:rPr>
              <a:t>for</a:t>
            </a: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 </a:t>
            </a:r>
            <a:r>
              <a:rPr lang="ru-RU" spc="13" dirty="0" err="1">
                <a:latin typeface="MTS Sans" panose="02000000000000000000" pitchFamily="50" charset="0"/>
                <a:cs typeface="Arial" panose="020B0604020202020204" pitchFamily="34" charset="0"/>
              </a:rPr>
              <a:t>Collections</a:t>
            </a: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 </a:t>
            </a:r>
            <a:r>
              <a:rPr lang="ru-RU" spc="13" dirty="0" err="1">
                <a:latin typeface="MTS Sans" panose="02000000000000000000" pitchFamily="50" charset="0"/>
                <a:cs typeface="Arial" panose="020B0604020202020204" pitchFamily="34" charset="0"/>
              </a:rPr>
              <a:t>No</a:t>
            </a: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. 522</a:t>
            </a:r>
          </a:p>
          <a:p>
            <a:pPr algn="just">
              <a:spcBef>
                <a:spcPts val="600"/>
              </a:spcBef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В основном распространено в странах ЮВА и Индии</a:t>
            </a:r>
          </a:p>
          <a:p>
            <a:pPr algn="just"/>
            <a:endParaRPr lang="ru-RU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b="1" spc="13" dirty="0">
                <a:latin typeface="MTS Sans" panose="02000000000000000000" pitchFamily="50" charset="0"/>
                <a:cs typeface="Arial" panose="020B0604020202020204" pitchFamily="34" charset="0"/>
              </a:rPr>
              <a:t>Чистое инкассо </a:t>
            </a: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– взыскание платежа с покупателя по финансовым документам, то есть без использования коммерческой документации (товарораспорядительных и товаросопроводительных документов)</a:t>
            </a:r>
          </a:p>
          <a:p>
            <a:pPr algn="just">
              <a:spcBef>
                <a:spcPts val="600"/>
              </a:spcBef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Исторически используется в США при оплате юридических, переводческих, туристических и прочих услуг.</a:t>
            </a:r>
          </a:p>
        </p:txBody>
      </p:sp>
      <p:sp>
        <p:nvSpPr>
          <p:cNvPr id="11" name="text 1"/>
          <p:cNvSpPr txBox="1"/>
          <p:nvPr/>
        </p:nvSpPr>
        <p:spPr>
          <a:xfrm>
            <a:off x="1102796" y="6039199"/>
            <a:ext cx="13064099" cy="29238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50" indent="-285750" defTabSz="412750">
              <a:spcAft>
                <a:spcPts val="1200"/>
              </a:spcAft>
              <a:buClr>
                <a:srgbClr val="FF0000"/>
              </a:buClr>
              <a:buSzPct val="113000"/>
              <a:buFont typeface="Arial" panose="020B0604020202020204" pitchFamily="34" charset="0"/>
              <a:buChar char="•"/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  <a:sym typeface="Helvetica Neue"/>
              </a:rPr>
              <a:t>Как правило, инкассо используется, в отличие от аккредитивов, в тех случаях, когда между продавцом и покупателем установлены доверительные отношения и платежеспособность покупателя у продавца не вызывает сомнений.</a:t>
            </a:r>
            <a:endParaRPr lang="ru-RU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endParaRPr lang="ru-RU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r>
              <a:rPr lang="ru-RU" b="1" spc="13" dirty="0">
                <a:latin typeface="MTS Sans" panose="02000000000000000000" pitchFamily="50" charset="0"/>
                <a:cs typeface="Arial" panose="020B0604020202020204" pitchFamily="34" charset="0"/>
              </a:rPr>
              <a:t>Преимущества</a:t>
            </a:r>
            <a:r>
              <a:rPr lang="en-US" b="1" spc="13" dirty="0">
                <a:latin typeface="MTS Sans" panose="02000000000000000000" pitchFamily="50" charset="0"/>
                <a:cs typeface="Arial" panose="020B0604020202020204" pitchFamily="34" charset="0"/>
              </a:rPr>
              <a:t>:</a:t>
            </a:r>
            <a:endParaRPr lang="ru-RU" b="1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8F8FFF"/>
              </a:buClr>
              <a:buFont typeface="Arial" panose="020B0604020202020204" pitchFamily="34" charset="0"/>
              <a:buChar char="•"/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Оплата товара покупателем после подтверждения факта отгрузки товара продавцом</a:t>
            </a:r>
          </a:p>
          <a:p>
            <a:pPr marL="285750" indent="-285750">
              <a:buClr>
                <a:srgbClr val="8F8FFF"/>
              </a:buClr>
              <a:buFont typeface="Arial" panose="020B0604020202020204" pitchFamily="34" charset="0"/>
              <a:buChar char="•"/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Простота оформления и дешевизна относительно других расчетных инструментов</a:t>
            </a:r>
          </a:p>
          <a:p>
            <a:pPr marL="285750" indent="-285750">
              <a:buClr>
                <a:srgbClr val="8F8FFF"/>
              </a:buClr>
              <a:buFont typeface="Arial" panose="020B0604020202020204" pitchFamily="34" charset="0"/>
              <a:buChar char="•"/>
            </a:pPr>
            <a:endParaRPr lang="ru-RU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>
              <a:buClr>
                <a:srgbClr val="8F8FFF"/>
              </a:buClr>
            </a:pPr>
            <a:r>
              <a:rPr lang="ru-RU" b="1" spc="13" dirty="0">
                <a:latin typeface="MTS Sans" panose="02000000000000000000" pitchFamily="50" charset="0"/>
                <a:cs typeface="Arial" panose="020B0604020202020204" pitchFamily="34" charset="0"/>
              </a:rPr>
              <a:t>Недостатки</a:t>
            </a:r>
            <a:r>
              <a:rPr lang="en-US" b="1" spc="13" dirty="0">
                <a:latin typeface="MTS Sans" panose="02000000000000000000" pitchFamily="50" charset="0"/>
                <a:cs typeface="Arial" panose="020B0604020202020204" pitchFamily="34" charset="0"/>
              </a:rPr>
              <a:t>:</a:t>
            </a:r>
            <a:endParaRPr lang="ru-RU" b="1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8F8FFF"/>
              </a:buClr>
              <a:buFont typeface="Arial" panose="020B0604020202020204" pitchFamily="34" charset="0"/>
              <a:buChar char="•"/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Существует риск неоплаты товара покупателем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367CB47-0492-B34F-970F-63DB77A7D90F}"/>
              </a:ext>
            </a:extLst>
          </p:cNvPr>
          <p:cNvSpPr/>
          <p:nvPr/>
        </p:nvSpPr>
        <p:spPr>
          <a:xfrm rot="2628776">
            <a:off x="980671" y="6071469"/>
            <a:ext cx="299409" cy="74461"/>
          </a:xfrm>
          <a:prstGeom prst="rect">
            <a:avLst/>
          </a:prstGeom>
          <a:solidFill>
            <a:srgbClr val="8F8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812800" y="6146798"/>
            <a:ext cx="453494" cy="169917"/>
            <a:chOff x="812800" y="6146798"/>
            <a:chExt cx="453494" cy="169917"/>
          </a:xfrm>
          <a:solidFill>
            <a:srgbClr val="8F8FFF"/>
          </a:solidFill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E0F0AAE0-F9E2-3840-A3EE-001E57F985F6}"/>
                </a:ext>
              </a:extLst>
            </p:cNvPr>
            <p:cNvSpPr/>
            <p:nvPr/>
          </p:nvSpPr>
          <p:spPr>
            <a:xfrm rot="10800000">
              <a:off x="812800" y="6146798"/>
              <a:ext cx="375108" cy="81907"/>
            </a:xfrm>
            <a:prstGeom prst="rect">
              <a:avLst/>
            </a:prstGeom>
            <a:solidFill>
              <a:srgbClr val="8F8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8F8FFF"/>
                </a:solidFill>
              </a:endParaRPr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9367CB47-0492-B34F-970F-63DB77A7D90F}"/>
                </a:ext>
              </a:extLst>
            </p:cNvPr>
            <p:cNvSpPr/>
            <p:nvPr/>
          </p:nvSpPr>
          <p:spPr>
            <a:xfrm rot="18937035" flipV="1">
              <a:off x="966885" y="6242254"/>
              <a:ext cx="299409" cy="7446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8F8FFF"/>
                </a:solidFill>
              </a:endParaRPr>
            </a:p>
          </p:txBody>
        </p:sp>
      </p:grpSp>
      <p:sp>
        <p:nvSpPr>
          <p:cNvPr id="12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826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800" y="584200"/>
            <a:ext cx="85344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М</a:t>
            </a:r>
            <a:r>
              <a:rPr lang="ru-RU" sz="3600" spc="50" dirty="0">
                <a:latin typeface="MTS Sans UltraWide" panose="02000000000000000000" pitchFamily="50" charset="0"/>
              </a:rPr>
              <a:t>еханика инкассо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12</a:t>
            </a:fld>
            <a:endParaRPr spc="-65" dirty="0"/>
          </a:p>
        </p:txBody>
      </p:sp>
      <p:cxnSp>
        <p:nvCxnSpPr>
          <p:cNvPr id="72" name="Прямая со стрелкой 71"/>
          <p:cNvCxnSpPr/>
          <p:nvPr/>
        </p:nvCxnSpPr>
        <p:spPr>
          <a:xfrm flipH="1">
            <a:off x="3929177" y="3653338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cxnSp>
        <p:nvCxnSpPr>
          <p:cNvPr id="74" name="Прямая со стрелкой 73"/>
          <p:cNvCxnSpPr/>
          <p:nvPr/>
        </p:nvCxnSpPr>
        <p:spPr>
          <a:xfrm>
            <a:off x="3938986" y="2864078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</p:cxnSp>
      <p:sp>
        <p:nvSpPr>
          <p:cNvPr id="82" name="Овал 81"/>
          <p:cNvSpPr/>
          <p:nvPr/>
        </p:nvSpPr>
        <p:spPr>
          <a:xfrm>
            <a:off x="4666806" y="3357521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2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 Neue Medium"/>
            </a:endParaRPr>
          </a:p>
        </p:txBody>
      </p:sp>
      <p:sp>
        <p:nvSpPr>
          <p:cNvPr id="83" name="Овал 82"/>
          <p:cNvSpPr/>
          <p:nvPr/>
        </p:nvSpPr>
        <p:spPr>
          <a:xfrm>
            <a:off x="4656999" y="2515236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1</a:t>
            </a:r>
          </a:p>
        </p:txBody>
      </p:sp>
      <p:sp>
        <p:nvSpPr>
          <p:cNvPr id="94" name="Прямоугольник 93"/>
          <p:cNvSpPr/>
          <p:nvPr/>
        </p:nvSpPr>
        <p:spPr>
          <a:xfrm>
            <a:off x="10502802" y="2417283"/>
            <a:ext cx="53975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412750" hangingPunct="0">
              <a:lnSpc>
                <a:spcPct val="150000"/>
              </a:lnSpc>
              <a:buFontTx/>
              <a:buAutoNum type="arabicPeriod"/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Заключение контракта</a:t>
            </a:r>
          </a:p>
          <a:p>
            <a:pPr marL="342900" indent="-342900" defTabSz="412750" hangingPunct="0">
              <a:lnSpc>
                <a:spcPct val="150000"/>
              </a:lnSpc>
              <a:buFontTx/>
              <a:buAutoNum type="arabicPeriod"/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Поставка товара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3.1. Инкассовое поручение + Документы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3.2. Инкассовое поручение + Документы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4.1. Акцепт и/или платёж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4.2. Акцепт и/или платёж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cs typeface="Arial" panose="020B0604020202020204" pitchFamily="34" charset="0"/>
                <a:sym typeface="Helvetica Neue"/>
              </a:rPr>
              <a:t>4.3. Акцепт и/или платёж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5. Документы</a:t>
            </a:r>
          </a:p>
        </p:txBody>
      </p:sp>
      <p:cxnSp>
        <p:nvCxnSpPr>
          <p:cNvPr id="96" name="Прямая со стрелкой 95"/>
          <p:cNvCxnSpPr/>
          <p:nvPr/>
        </p:nvCxnSpPr>
        <p:spPr>
          <a:xfrm rot="16200000" flipH="1">
            <a:off x="6061868" y="5390244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cxnSp>
        <p:nvCxnSpPr>
          <p:cNvPr id="97" name="Прямая со стрелкой 96"/>
          <p:cNvCxnSpPr/>
          <p:nvPr/>
        </p:nvCxnSpPr>
        <p:spPr>
          <a:xfrm rot="5400000" flipH="1" flipV="1">
            <a:off x="7002099" y="5390245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85" name="Овал 84"/>
          <p:cNvSpPr/>
          <p:nvPr/>
        </p:nvSpPr>
        <p:spPr>
          <a:xfrm>
            <a:off x="6756400" y="5051092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3.1</a:t>
            </a:r>
          </a:p>
        </p:txBody>
      </p:sp>
      <p:sp>
        <p:nvSpPr>
          <p:cNvPr id="86" name="Овал 85"/>
          <p:cNvSpPr/>
          <p:nvPr/>
        </p:nvSpPr>
        <p:spPr>
          <a:xfrm>
            <a:off x="7721845" y="5064050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4.3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 Neue Medium"/>
            </a:endParaRPr>
          </a:p>
        </p:txBody>
      </p:sp>
      <p:cxnSp>
        <p:nvCxnSpPr>
          <p:cNvPr id="98" name="Прямая со стрелкой 97"/>
          <p:cNvCxnSpPr/>
          <p:nvPr/>
        </p:nvCxnSpPr>
        <p:spPr>
          <a:xfrm flipH="1">
            <a:off x="3948121" y="7128362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cxnSp>
        <p:nvCxnSpPr>
          <p:cNvPr id="100" name="Прямая со стрелкой 99"/>
          <p:cNvCxnSpPr/>
          <p:nvPr/>
        </p:nvCxnSpPr>
        <p:spPr>
          <a:xfrm>
            <a:off x="3948749" y="7901764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88" name="Овал 87"/>
          <p:cNvSpPr/>
          <p:nvPr/>
        </p:nvSpPr>
        <p:spPr>
          <a:xfrm>
            <a:off x="4666806" y="7627980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4.2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 Neue Medium"/>
            </a:endParaRPr>
          </a:p>
        </p:txBody>
      </p:sp>
      <p:sp>
        <p:nvSpPr>
          <p:cNvPr id="89" name="Овал 88"/>
          <p:cNvSpPr/>
          <p:nvPr/>
        </p:nvSpPr>
        <p:spPr>
          <a:xfrm>
            <a:off x="4656997" y="6734467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3.2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 Neue Medium"/>
            </a:endParaRPr>
          </a:p>
        </p:txBody>
      </p:sp>
      <p:cxnSp>
        <p:nvCxnSpPr>
          <p:cNvPr id="101" name="Прямая со стрелкой 100"/>
          <p:cNvCxnSpPr/>
          <p:nvPr/>
        </p:nvCxnSpPr>
        <p:spPr>
          <a:xfrm rot="16200000" flipH="1">
            <a:off x="756951" y="5371572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cxnSp>
        <p:nvCxnSpPr>
          <p:cNvPr id="102" name="Прямая со стрелкой 101"/>
          <p:cNvCxnSpPr/>
          <p:nvPr/>
        </p:nvCxnSpPr>
        <p:spPr>
          <a:xfrm rot="5400000" flipH="1" flipV="1">
            <a:off x="1697182" y="5371573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93" name="Овал 92"/>
          <p:cNvSpPr/>
          <p:nvPr/>
        </p:nvSpPr>
        <p:spPr>
          <a:xfrm>
            <a:off x="2425001" y="5058662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5</a:t>
            </a:r>
          </a:p>
        </p:txBody>
      </p:sp>
      <p:sp>
        <p:nvSpPr>
          <p:cNvPr id="92" name="Овал 91"/>
          <p:cNvSpPr/>
          <p:nvPr/>
        </p:nvSpPr>
        <p:spPr>
          <a:xfrm>
            <a:off x="1443409" y="5033178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noProof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4.1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 Neue Medium"/>
            </a:endParaRPr>
          </a:p>
        </p:txBody>
      </p:sp>
      <p:sp>
        <p:nvSpPr>
          <p:cNvPr id="26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B1981EDA-E9AC-4DBF-8713-AF8193D944E8}"/>
              </a:ext>
            </a:extLst>
          </p:cNvPr>
          <p:cNvSpPr txBox="1">
            <a:spLocks/>
          </p:cNvSpPr>
          <p:nvPr/>
        </p:nvSpPr>
        <p:spPr>
          <a:xfrm>
            <a:off x="660402" y="2430738"/>
            <a:ext cx="3186485" cy="1816720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600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Импортер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74CE71AF-13F1-4E5E-80A8-81A95E3EB2CE}"/>
              </a:ext>
            </a:extLst>
          </p:cNvPr>
          <p:cNvSpPr txBox="1">
            <a:spLocks/>
          </p:cNvSpPr>
          <p:nvPr/>
        </p:nvSpPr>
        <p:spPr>
          <a:xfrm>
            <a:off x="6081415" y="2474485"/>
            <a:ext cx="3186486" cy="1794332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600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  <a:p>
            <a:pPr algn="ctr" defTabSz="825500" hangingPunct="0">
              <a:spcBef>
                <a:spcPts val="600"/>
              </a:spcBef>
            </a:pP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Экспортер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DF4C308-AF2C-4837-A7D6-48B1CB968DAA}"/>
              </a:ext>
            </a:extLst>
          </p:cNvPr>
          <p:cNvSpPr txBox="1">
            <a:spLocks/>
          </p:cNvSpPr>
          <p:nvPr/>
        </p:nvSpPr>
        <p:spPr>
          <a:xfrm>
            <a:off x="711342" y="6496032"/>
            <a:ext cx="3198802" cy="1816720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600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Банк и</a:t>
            </a: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мпортера</a:t>
            </a:r>
          </a:p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(Инкассирующий банк)</a:t>
            </a:r>
            <a:endParaRPr lang="ru-RU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3F2F15B8-E712-485B-B57D-2C9F3D069D16}"/>
              </a:ext>
            </a:extLst>
          </p:cNvPr>
          <p:cNvSpPr txBox="1">
            <a:spLocks/>
          </p:cNvSpPr>
          <p:nvPr/>
        </p:nvSpPr>
        <p:spPr>
          <a:xfrm>
            <a:off x="6119716" y="6514902"/>
            <a:ext cx="3198802" cy="1794332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600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  <a:p>
            <a:pPr algn="ctr" defTabSz="825500" hangingPunct="0">
              <a:spcBef>
                <a:spcPts val="600"/>
              </a:spcBef>
            </a:pP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Банк экспортера</a:t>
            </a:r>
          </a:p>
          <a:p>
            <a:pPr algn="ctr" defTabSz="825500" hangingPunct="0">
              <a:spcBef>
                <a:spcPts val="600"/>
              </a:spcBef>
            </a:pPr>
            <a:r>
              <a:rPr lang="ru-RU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(Банк-ремитент)</a:t>
            </a:r>
            <a:endParaRPr lang="ru-RU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272945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799" y="584200"/>
            <a:ext cx="930526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Т</a:t>
            </a:r>
            <a:r>
              <a:rPr lang="ru-RU" sz="3600" spc="50" dirty="0">
                <a:latin typeface="MTS Sans UltraWide" panose="02000000000000000000" pitchFamily="50" charset="0"/>
              </a:rPr>
              <a:t>арифы по инкассо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13</a:t>
            </a:fld>
            <a:endParaRPr spc="-65" dirty="0"/>
          </a:p>
        </p:txBody>
      </p:sp>
      <p:sp>
        <p:nvSpPr>
          <p:cNvPr id="10" name="object 4"/>
          <p:cNvSpPr txBox="1">
            <a:spLocks/>
          </p:cNvSpPr>
          <p:nvPr/>
        </p:nvSpPr>
        <p:spPr>
          <a:xfrm>
            <a:off x="812798" y="1803400"/>
            <a:ext cx="9305261" cy="4006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fontAlgn="b">
              <a:lnSpc>
                <a:spcPct val="90000"/>
              </a:lnSpc>
              <a:spcBef>
                <a:spcPct val="0"/>
              </a:spcBef>
            </a:pPr>
            <a:r>
              <a:rPr lang="ru-RU" sz="2800" dirty="0">
                <a:latin typeface="MTS Sans" panose="02000000000000000000" pitchFamily="50" charset="0"/>
              </a:rPr>
              <a:t>ИНКАССОВЫЕ ОПЕРАЦИИ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809436"/>
              </p:ext>
            </p:extLst>
          </p:nvPr>
        </p:nvGraphicFramePr>
        <p:xfrm>
          <a:off x="812800" y="2413000"/>
          <a:ext cx="14478001" cy="2773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606">
                  <a:extLst>
                    <a:ext uri="{9D8B030D-6E8A-4147-A177-3AD203B41FA5}">
                      <a16:colId xmlns:a16="http://schemas.microsoft.com/office/drawing/2014/main" val="2932640784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896197953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155443301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526821368"/>
                    </a:ext>
                  </a:extLst>
                </a:gridCol>
                <a:gridCol w="7910176">
                  <a:extLst>
                    <a:ext uri="{9D8B030D-6E8A-4147-A177-3AD203B41FA5}">
                      <a16:colId xmlns:a16="http://schemas.microsoft.com/office/drawing/2014/main" val="2312441681"/>
                    </a:ext>
                  </a:extLst>
                </a:gridCol>
                <a:gridCol w="51054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7884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1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1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1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Инкассовые операции</a:t>
                      </a: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251025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Чистое инкассо (Прием, проверка, направление документов для оплаты и/или акцепта)</a:t>
                      </a:r>
                    </a:p>
                  </a:txBody>
                  <a:tcPr marL="85725" marR="9525" marT="9525" marB="36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(мин. 2 800 руб.  макс. 42 000 руб.)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464367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Документарное инкассо (Прием, проверка и отсылка документов или выдача документов против платежа или акцепта или на других условиях)</a:t>
                      </a:r>
                    </a:p>
                  </a:txBody>
                  <a:tcPr marL="85725" marR="9525" marT="9525" marB="36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(мин. 3 500 руб. макс. 56 000 руб.)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764531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Внесение изменений или аннуляция инкассового поручения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3 500 руб.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2451608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Возврат инкассо в связи с отказом от оплаты/частичной оплаты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1 200 руб.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578406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Отправка запроса/сообщения по инкассо по поручению Клиента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1 750 руб.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543702"/>
                  </a:ext>
                </a:extLst>
              </a:tr>
            </a:tbl>
          </a:graphicData>
        </a:graphic>
      </p:graphicFrame>
      <p:sp>
        <p:nvSpPr>
          <p:cNvPr id="9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434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8F8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74800" y="5308600"/>
            <a:ext cx="5633658" cy="28931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t">
              <a:defRPr/>
            </a:pPr>
            <a:r>
              <a:rPr lang="ru-RU" b="1" dirty="0">
                <a:solidFill>
                  <a:schemeClr val="bg1"/>
                </a:solidFill>
                <a:latin typeface="MTS Sans" panose="02000000000000000000" pitchFamily="50" charset="0"/>
                <a:ea typeface="MTS Sans" panose="02000000000000000000" pitchFamily="50" charset="0"/>
                <a:cs typeface="Arial" panose="020B0604020202020204" pitchFamily="34" charset="0"/>
              </a:rPr>
              <a:t>Контакты:</a:t>
            </a:r>
          </a:p>
          <a:p>
            <a:pPr lvl="0" fontAlgn="t">
              <a:spcBef>
                <a:spcPts val="600"/>
              </a:spcBef>
              <a:defRPr/>
            </a:pPr>
            <a:r>
              <a:rPr lang="ru-RU" dirty="0">
                <a:solidFill>
                  <a:schemeClr val="bg1"/>
                </a:solidFill>
                <a:latin typeface="MTS Sans" panose="02000000000000000000" pitchFamily="50" charset="0"/>
                <a:sym typeface="Helvetica Neue"/>
              </a:rPr>
              <a:t>Управление</a:t>
            </a:r>
            <a:r>
              <a:rPr lang="ru-RU" dirty="0">
                <a:solidFill>
                  <a:schemeClr val="bg1"/>
                </a:solidFill>
                <a:latin typeface="MTS Sans" panose="02000000000000000000" pitchFamily="50" charset="0"/>
                <a:ea typeface="MTS Sans" panose="02000000000000000000" pitchFamily="50" charset="0"/>
                <a:cs typeface="Arial" panose="020B0604020202020204" pitchFamily="34" charset="0"/>
              </a:rPr>
              <a:t> торгового финансирования</a:t>
            </a:r>
          </a:p>
          <a:p>
            <a:pPr lvl="0" fontAlgn="t">
              <a:spcBef>
                <a:spcPts val="600"/>
              </a:spcBef>
              <a:defRPr/>
            </a:pPr>
            <a:r>
              <a:rPr lang="ru-RU" dirty="0">
                <a:solidFill>
                  <a:schemeClr val="bg1"/>
                </a:solidFill>
                <a:latin typeface="MTS Sans" panose="02000000000000000000" pitchFamily="50" charset="0"/>
                <a:ea typeface="MTS Sans" panose="02000000000000000000" pitchFamily="50" charset="0"/>
                <a:cs typeface="Arial" panose="020B0604020202020204" pitchFamily="34" charset="0"/>
              </a:rPr>
              <a:t>и </a:t>
            </a:r>
            <a:r>
              <a:rPr lang="ru-RU" dirty="0">
                <a:solidFill>
                  <a:schemeClr val="bg1"/>
                </a:solidFill>
                <a:latin typeface="MTS Sans" panose="02000000000000000000" pitchFamily="50" charset="0"/>
                <a:sym typeface="Helvetica Neue"/>
              </a:rPr>
              <a:t>документарных операций</a:t>
            </a:r>
          </a:p>
          <a:p>
            <a:pPr lvl="0" fontAlgn="t">
              <a:defRPr/>
            </a:pPr>
            <a:endParaRPr lang="ru-RU" dirty="0">
              <a:solidFill>
                <a:schemeClr val="bg1"/>
              </a:solidFill>
              <a:latin typeface="MTS Sans" panose="02000000000000000000" pitchFamily="50" charset="0"/>
              <a:ea typeface="MTS Sans" panose="02000000000000000000" pitchFamily="50" charset="0"/>
              <a:cs typeface="Arial" panose="020B0604020202020204" pitchFamily="34" charset="0"/>
            </a:endParaRPr>
          </a:p>
          <a:p>
            <a:pPr fontAlgn="t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  <a:latin typeface="MTS Sans" panose="02000000000000000000" pitchFamily="50" charset="0"/>
                <a:ea typeface="MTS Sans" panose="02000000000000000000" pitchFamily="50" charset="0"/>
                <a:cs typeface="Arial" panose="020B0604020202020204" pitchFamily="34" charset="0"/>
              </a:rPr>
              <a:t>Телефон</a:t>
            </a:r>
          </a:p>
          <a:p>
            <a:pPr fontAlgn="t">
              <a:spcBef>
                <a:spcPts val="600"/>
              </a:spcBef>
              <a:spcAft>
                <a:spcPct val="0"/>
              </a:spcAft>
              <a:defRPr/>
            </a:pPr>
            <a:r>
              <a:rPr lang="ru-RU" altLang="ru-RU" dirty="0">
                <a:solidFill>
                  <a:schemeClr val="bg1"/>
                </a:solidFill>
                <a:latin typeface="MTS Sans" panose="02000000000000000000" pitchFamily="50" charset="0"/>
                <a:ea typeface="MTS Sans" panose="02000000000000000000" pitchFamily="50" charset="0"/>
                <a:cs typeface="Arial" panose="020B0604020202020204" pitchFamily="34" charset="0"/>
              </a:rPr>
              <a:t>+7 495 921-28-00 доб. 1-45-82 / 2-00-54 / 1-34-43</a:t>
            </a:r>
          </a:p>
          <a:p>
            <a:pPr fontAlgn="t">
              <a:spcBef>
                <a:spcPct val="0"/>
              </a:spcBef>
              <a:spcAft>
                <a:spcPct val="0"/>
              </a:spcAft>
              <a:defRPr/>
            </a:pPr>
            <a:endParaRPr lang="ru-RU" altLang="ru-RU" dirty="0">
              <a:solidFill>
                <a:schemeClr val="bg1"/>
              </a:solidFill>
              <a:latin typeface="MTS Sans" panose="02000000000000000000" pitchFamily="50" charset="0"/>
              <a:ea typeface="MTS Sans" panose="02000000000000000000" pitchFamily="50" charset="0"/>
              <a:cs typeface="Arial" panose="020B0604020202020204" pitchFamily="34" charset="0"/>
            </a:endParaRPr>
          </a:p>
          <a:p>
            <a:pPr fontAlgn="t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  <a:latin typeface="MTS Sans" panose="02000000000000000000" pitchFamily="50" charset="0"/>
                <a:ea typeface="MTS Sans" panose="02000000000000000000" pitchFamily="50" charset="0"/>
                <a:cs typeface="Arial" panose="020B0604020202020204" pitchFamily="34" charset="0"/>
              </a:rPr>
              <a:t>Электронная почта</a:t>
            </a:r>
          </a:p>
          <a:p>
            <a:pPr fontAlgn="t">
              <a:spcBef>
                <a:spcPts val="600"/>
              </a:spcBef>
              <a:spcAft>
                <a:spcPct val="0"/>
              </a:spcAft>
              <a:defRPr/>
            </a:pPr>
            <a:r>
              <a:rPr lang="ru-RU" altLang="ru-RU" dirty="0">
                <a:solidFill>
                  <a:schemeClr val="bg1"/>
                </a:solidFill>
                <a:latin typeface="MTS Sans" panose="02000000000000000000" pitchFamily="50" charset="0"/>
                <a:ea typeface="MTS Sans" panose="02000000000000000000" pitchFamily="50" charset="0"/>
                <a:cs typeface="Arial" panose="020B0604020202020204" pitchFamily="34" charset="0"/>
              </a:rPr>
              <a:t>tf@mtsbank.ru</a:t>
            </a:r>
            <a:endParaRPr lang="ru-RU" dirty="0">
              <a:solidFill>
                <a:schemeClr val="bg1"/>
              </a:solidFill>
              <a:latin typeface="MTS Sans" panose="02000000000000000000" pitchFamily="50" charset="0"/>
              <a:ea typeface="MTS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4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latin typeface="MTS Sans" panose="02000000000000000000" pitchFamily="50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242ECFD-2EA0-443E-8312-F5549C68C52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pc="-65" smtClean="0"/>
              <a:t>14</a:t>
            </a:fld>
            <a:endParaRPr lang="ru-RU" spc="-6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6177" y="4698999"/>
            <a:ext cx="4059823" cy="546100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308100" y="2330115"/>
            <a:ext cx="4762500" cy="426783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065" marR="233045">
              <a:spcBef>
                <a:spcPts val="180"/>
              </a:spcBef>
              <a:tabLst>
                <a:tab pos="300355" algn="l"/>
                <a:tab pos="300990" algn="l"/>
              </a:tabLst>
            </a:pPr>
            <a:r>
              <a:rPr lang="ru-RU" b="1" spc="-20" dirty="0">
                <a:latin typeface="MTS Sans" panose="02000000000000000000" pitchFamily="50" charset="0"/>
                <a:cs typeface="Arial"/>
              </a:rPr>
              <a:t>Документарные аккредитивы: </a:t>
            </a:r>
          </a:p>
          <a:p>
            <a:pPr marL="12065" marR="233045">
              <a:spcBef>
                <a:spcPts val="180"/>
              </a:spcBef>
              <a:tabLst>
                <a:tab pos="300355" algn="l"/>
                <a:tab pos="300990" algn="l"/>
              </a:tabLst>
            </a:pPr>
            <a:r>
              <a:rPr lang="ru-RU" sz="1600" spc="-20" dirty="0">
                <a:solidFill>
                  <a:schemeClr val="bg1">
                    <a:lumMod val="65000"/>
                  </a:schemeClr>
                </a:solidFill>
                <a:latin typeface="MTS Sans" panose="02000000000000000000" pitchFamily="50" charset="0"/>
                <a:cs typeface="Arial" panose="020B0604020202020204" pitchFamily="34" charset="0"/>
              </a:rPr>
              <a:t>подчиняются UCP ICC № 600 или ГК РФ и Положению Банка России № 762-П</a:t>
            </a:r>
          </a:p>
          <a:p>
            <a:pPr marL="12065" marR="233045">
              <a:lnSpc>
                <a:spcPts val="1900"/>
              </a:lnSpc>
              <a:spcBef>
                <a:spcPts val="180"/>
              </a:spcBef>
              <a:tabLst>
                <a:tab pos="300355" algn="l"/>
                <a:tab pos="300990" algn="l"/>
              </a:tabLst>
            </a:pPr>
            <a:endParaRPr lang="ru-RU" sz="1600" spc="-20" dirty="0">
              <a:latin typeface="MTS Sans" panose="02000000000000000000" pitchFamily="50" charset="0"/>
              <a:cs typeface="Arial"/>
            </a:endParaRPr>
          </a:p>
          <a:p>
            <a:pPr marL="300355" marR="233045" indent="-28829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r>
              <a:rPr lang="ru-RU" sz="1600" spc="-20" dirty="0">
                <a:latin typeface="MTS Sans" panose="02000000000000000000" pitchFamily="50" charset="0"/>
                <a:cs typeface="Arial"/>
              </a:rPr>
              <a:t>Выпущенные ПАО «МТС-Банк»</a:t>
            </a:r>
          </a:p>
          <a:p>
            <a:pPr marL="12065" marR="233045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tabLst>
                <a:tab pos="300355" algn="l"/>
                <a:tab pos="300990" algn="l"/>
              </a:tabLst>
            </a:pPr>
            <a:r>
              <a:rPr lang="ru-RU" sz="1600" spc="-20" dirty="0">
                <a:latin typeface="MTS Sans" panose="02000000000000000000" pitchFamily="50" charset="0"/>
                <a:cs typeface="Arial"/>
              </a:rPr>
              <a:t>	</a:t>
            </a:r>
            <a:r>
              <a:rPr lang="ru-RU" sz="1600" spc="-20" dirty="0">
                <a:solidFill>
                  <a:schemeClr val="bg1">
                    <a:lumMod val="50000"/>
                  </a:schemeClr>
                </a:solidFill>
                <a:latin typeface="MTS Sans" panose="02000000000000000000" pitchFamily="50" charset="0"/>
                <a:cs typeface="Arial"/>
              </a:rPr>
              <a:t>МТС-Банк – банк покупателя (плательщика)</a:t>
            </a:r>
          </a:p>
          <a:p>
            <a:pPr marL="297815" marR="233045" indent="-28575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endParaRPr lang="ru-RU" sz="1600" spc="-20" dirty="0">
              <a:latin typeface="MTS Sans" panose="02000000000000000000" pitchFamily="50" charset="0"/>
              <a:cs typeface="Arial"/>
            </a:endParaRPr>
          </a:p>
          <a:p>
            <a:pPr marL="300355" marR="233045" indent="-28829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r>
              <a:rPr lang="ru-RU" sz="1600" spc="-20" dirty="0">
                <a:latin typeface="MTS Sans" panose="02000000000000000000" pitchFamily="50" charset="0"/>
                <a:cs typeface="Arial"/>
              </a:rPr>
              <a:t>Выпущенные сторонними банками и полученные МТС-Банком </a:t>
            </a:r>
          </a:p>
          <a:p>
            <a:pPr marL="12065" marR="233045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tabLst>
                <a:tab pos="300355" algn="l"/>
                <a:tab pos="300990" algn="l"/>
              </a:tabLst>
            </a:pPr>
            <a:r>
              <a:rPr lang="ru-RU" sz="1600" spc="-20" dirty="0">
                <a:solidFill>
                  <a:schemeClr val="bg1">
                    <a:lumMod val="50000"/>
                  </a:schemeClr>
                </a:solidFill>
                <a:latin typeface="MTS Sans" panose="02000000000000000000" pitchFamily="50" charset="0"/>
                <a:cs typeface="Arial"/>
              </a:rPr>
              <a:t>	МТС Банк - банк продавца (получателя</a:t>
            </a:r>
          </a:p>
          <a:p>
            <a:pPr marL="12065" marR="233045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tabLst>
                <a:tab pos="300355" algn="l"/>
                <a:tab pos="300990" algn="l"/>
              </a:tabLst>
            </a:pPr>
            <a:r>
              <a:rPr lang="ru-RU" sz="1600" spc="-20" dirty="0">
                <a:solidFill>
                  <a:schemeClr val="bg1">
                    <a:lumMod val="50000"/>
                  </a:schemeClr>
                </a:solidFill>
                <a:latin typeface="MTS Sans" panose="02000000000000000000" pitchFamily="50" charset="0"/>
                <a:cs typeface="Arial"/>
              </a:rPr>
              <a:t>	средств)</a:t>
            </a:r>
          </a:p>
          <a:p>
            <a:pPr marL="297815" marR="233045" indent="-28575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endParaRPr lang="ru-RU" sz="1600" spc="-20" dirty="0">
              <a:latin typeface="MTS Sans" panose="02000000000000000000" pitchFamily="50" charset="0"/>
              <a:cs typeface="Arial"/>
            </a:endParaRPr>
          </a:p>
          <a:p>
            <a:pPr marL="300355" marR="233045" indent="-28829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r>
              <a:rPr lang="ru-RU" sz="1600" spc="-20" dirty="0">
                <a:latin typeface="MTS Sans" panose="02000000000000000000" pitchFamily="50" charset="0"/>
                <a:cs typeface="Arial"/>
              </a:rPr>
              <a:t>Покрытые/непокрытые</a:t>
            </a:r>
          </a:p>
          <a:p>
            <a:pPr marL="12065" marR="233045">
              <a:lnSpc>
                <a:spcPts val="1900"/>
              </a:lnSpc>
              <a:spcBef>
                <a:spcPts val="180"/>
              </a:spcBef>
              <a:buClr>
                <a:srgbClr val="FF0000"/>
              </a:buClr>
              <a:tabLst>
                <a:tab pos="300355" algn="l"/>
                <a:tab pos="300990" algn="l"/>
              </a:tabLst>
            </a:pPr>
            <a:endParaRPr lang="ru-RU" sz="1600" spc="-20" dirty="0">
              <a:latin typeface="Arial"/>
              <a:cs typeface="Arial"/>
            </a:endParaRPr>
          </a:p>
          <a:p>
            <a:pPr marL="12065" marR="233045">
              <a:lnSpc>
                <a:spcPts val="1900"/>
              </a:lnSpc>
              <a:spcBef>
                <a:spcPts val="180"/>
              </a:spcBef>
              <a:buClr>
                <a:srgbClr val="FF0000"/>
              </a:buClr>
              <a:tabLst>
                <a:tab pos="300355" algn="l"/>
                <a:tab pos="300990" algn="l"/>
              </a:tabLst>
            </a:pPr>
            <a:endParaRPr lang="ru-RU" sz="1600" spc="-20" dirty="0">
              <a:latin typeface="Arial"/>
              <a:cs typeface="Arial"/>
            </a:endParaRPr>
          </a:p>
          <a:p>
            <a:pPr marL="12065" marR="233045">
              <a:lnSpc>
                <a:spcPts val="1900"/>
              </a:lnSpc>
              <a:spcBef>
                <a:spcPts val="180"/>
              </a:spcBef>
              <a:buClr>
                <a:srgbClr val="FF0000"/>
              </a:buClr>
              <a:tabLst>
                <a:tab pos="300355" algn="l"/>
                <a:tab pos="300990" algn="l"/>
              </a:tabLst>
            </a:pPr>
            <a:endParaRPr lang="ru-RU" sz="1600" spc="-2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800" y="584200"/>
            <a:ext cx="85344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Д</a:t>
            </a:r>
            <a:r>
              <a:rPr lang="ru-RU" sz="3600" spc="50" dirty="0">
                <a:latin typeface="MTS Sans UltraWide" panose="02000000000000000000" pitchFamily="50" charset="0"/>
              </a:rPr>
              <a:t>окументарные и гарантийные  продукты</a:t>
            </a:r>
            <a:endParaRPr sz="3600" spc="120" dirty="0">
              <a:latin typeface="MTS Sans UltraWide" panose="02000000000000000000" pitchFamily="50" charset="0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 dirty="0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</a:t>
            </a:r>
            <a:r>
              <a:rPr spc="-10" dirty="0">
                <a:solidFill>
                  <a:srgbClr val="58595B"/>
                </a:solidFill>
                <a:latin typeface="MTS Sans" panose="02000000000000000000" pitchFamily="50" charset="0"/>
              </a:rPr>
              <a:t> </a:t>
            </a:r>
            <a:r>
              <a:rPr spc="105" dirty="0">
                <a:solidFill>
                  <a:srgbClr val="58595B"/>
                </a:solidFill>
                <a:latin typeface="MTS Sans" panose="02000000000000000000" pitchFamily="50" charset="0"/>
              </a:rPr>
              <a:t>©</a:t>
            </a:r>
            <a:r>
              <a:rPr spc="-190" dirty="0">
                <a:solidFill>
                  <a:srgbClr val="58595B"/>
                </a:solidFill>
                <a:latin typeface="MTS Sans" panose="02000000000000000000" pitchFamily="50" charset="0"/>
              </a:rPr>
              <a:t> </a:t>
            </a:r>
            <a:r>
              <a:rPr spc="-5" dirty="0" err="1">
                <a:solidFill>
                  <a:srgbClr val="58595B"/>
                </a:solidFill>
                <a:latin typeface="MTS Sans" panose="02000000000000000000" pitchFamily="50" charset="0"/>
              </a:rPr>
              <a:t>МТС-Банк</a:t>
            </a:r>
            <a:r>
              <a:rPr spc="-5" dirty="0">
                <a:solidFill>
                  <a:srgbClr val="58595B"/>
                </a:solidFill>
                <a:latin typeface="MTS Sans" panose="02000000000000000000" pitchFamily="50" charset="0"/>
              </a:rPr>
              <a:t> </a:t>
            </a:r>
            <a:r>
              <a:rPr lang="ru-RU" spc="35" dirty="0">
                <a:solidFill>
                  <a:srgbClr val="58595B"/>
                </a:solidFill>
                <a:latin typeface="MTS Sans" panose="02000000000000000000" pitchFamily="50" charset="0"/>
              </a:rPr>
              <a:t>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2</a:t>
            </a:fld>
            <a:endParaRPr spc="-65" dirty="0"/>
          </a:p>
        </p:txBody>
      </p:sp>
      <p:sp>
        <p:nvSpPr>
          <p:cNvPr id="11" name="object 3"/>
          <p:cNvSpPr txBox="1"/>
          <p:nvPr/>
        </p:nvSpPr>
        <p:spPr>
          <a:xfrm>
            <a:off x="6756400" y="2327441"/>
            <a:ext cx="4419400" cy="4026743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065" marR="233045">
              <a:spcBef>
                <a:spcPts val="180"/>
              </a:spcBef>
              <a:tabLst>
                <a:tab pos="300355" algn="l"/>
                <a:tab pos="300990" algn="l"/>
              </a:tabLst>
            </a:pPr>
            <a:r>
              <a:rPr lang="ru-RU" b="1" spc="-20" dirty="0">
                <a:latin typeface="MTS Sans" panose="02000000000000000000" pitchFamily="50" charset="0"/>
                <a:cs typeface="Arial"/>
              </a:rPr>
              <a:t>Документарные гарантии:</a:t>
            </a:r>
          </a:p>
          <a:p>
            <a:pPr marL="12065" marR="233045">
              <a:spcBef>
                <a:spcPts val="180"/>
              </a:spcBef>
              <a:tabLst>
                <a:tab pos="300355" algn="l"/>
                <a:tab pos="300990" algn="l"/>
              </a:tabLst>
            </a:pPr>
            <a:r>
              <a:rPr lang="ru-RU" sz="1600" spc="-20" dirty="0">
                <a:solidFill>
                  <a:schemeClr val="bg1">
                    <a:lumMod val="65000"/>
                  </a:schemeClr>
                </a:solidFill>
                <a:latin typeface="MTS Sans" panose="02000000000000000000" pitchFamily="50" charset="0"/>
                <a:cs typeface="Arial" panose="020B0604020202020204" pitchFamily="34" charset="0"/>
              </a:rPr>
              <a:t>подчиняются U</a:t>
            </a:r>
            <a:r>
              <a:rPr lang="en-US" sz="1600" spc="-20" dirty="0">
                <a:solidFill>
                  <a:schemeClr val="bg1">
                    <a:lumMod val="65000"/>
                  </a:schemeClr>
                </a:solidFill>
                <a:latin typeface="MTS Sans" panose="02000000000000000000" pitchFamily="50" charset="0"/>
                <a:cs typeface="Arial" panose="020B0604020202020204" pitchFamily="34" charset="0"/>
              </a:rPr>
              <a:t>RDG</a:t>
            </a:r>
            <a:r>
              <a:rPr lang="ru-RU" sz="1600" spc="-20" dirty="0">
                <a:solidFill>
                  <a:schemeClr val="bg1">
                    <a:lumMod val="65000"/>
                  </a:schemeClr>
                </a:solidFill>
                <a:latin typeface="MTS Sans" panose="02000000000000000000" pitchFamily="50" charset="0"/>
                <a:cs typeface="Arial" panose="020B0604020202020204" pitchFamily="34" charset="0"/>
              </a:rPr>
              <a:t> 758</a:t>
            </a:r>
            <a:endParaRPr lang="ru-RU" sz="1600" spc="-20" dirty="0">
              <a:latin typeface="MTS Sans" panose="02000000000000000000" pitchFamily="50" charset="0"/>
              <a:cs typeface="Arial"/>
            </a:endParaRPr>
          </a:p>
          <a:p>
            <a:pPr marL="300355" marR="233045" indent="-28829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r>
              <a:rPr lang="ru-RU" sz="1600" spc="-20" dirty="0">
                <a:latin typeface="MTS Sans" panose="02000000000000000000" pitchFamily="50" charset="0"/>
                <a:cs typeface="Arial"/>
              </a:rPr>
              <a:t>Гарантия исполнения обязательств  </a:t>
            </a:r>
            <a:r>
              <a:rPr lang="en-US" sz="1600" spc="-20" dirty="0">
                <a:solidFill>
                  <a:schemeClr val="bg1">
                    <a:lumMod val="50000"/>
                  </a:schemeClr>
                </a:solidFill>
                <a:latin typeface="MTS Sans" panose="02000000000000000000" pitchFamily="50" charset="0"/>
                <a:cs typeface="Arial"/>
              </a:rPr>
              <a:t>Performance Guarantee</a:t>
            </a:r>
          </a:p>
          <a:p>
            <a:pPr marL="300355" marR="233045" indent="-28829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endParaRPr lang="en-US" sz="1600" spc="-20" dirty="0">
              <a:latin typeface="MTS Sans" panose="02000000000000000000" pitchFamily="50" charset="0"/>
              <a:cs typeface="Arial"/>
            </a:endParaRPr>
          </a:p>
          <a:p>
            <a:pPr marL="300355" marR="233045" indent="-28829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r>
              <a:rPr lang="ru-RU" sz="1600" spc="-20" dirty="0">
                <a:latin typeface="MTS Sans" panose="02000000000000000000" pitchFamily="50" charset="0"/>
                <a:cs typeface="Arial"/>
              </a:rPr>
              <a:t>Гарантия возврата авансового платежа  </a:t>
            </a:r>
            <a:r>
              <a:rPr lang="en-US" sz="1600" spc="-20" dirty="0">
                <a:solidFill>
                  <a:schemeClr val="bg1">
                    <a:lumMod val="50000"/>
                  </a:schemeClr>
                </a:solidFill>
                <a:latin typeface="MTS Sans" panose="02000000000000000000" pitchFamily="50" charset="0"/>
                <a:cs typeface="Arial"/>
              </a:rPr>
              <a:t>Advance Payment Guarantee</a:t>
            </a:r>
          </a:p>
          <a:p>
            <a:pPr marL="300355" marR="233045" indent="-28829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endParaRPr lang="en-US" sz="1600" spc="-20" dirty="0">
              <a:latin typeface="MTS Sans" panose="02000000000000000000" pitchFamily="50" charset="0"/>
              <a:cs typeface="Arial"/>
            </a:endParaRPr>
          </a:p>
          <a:p>
            <a:pPr marL="300355" marR="233045" indent="-28829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r>
              <a:rPr lang="ru-RU" sz="1600" spc="-20" dirty="0">
                <a:latin typeface="MTS Sans" panose="02000000000000000000" pitchFamily="50" charset="0"/>
                <a:cs typeface="Arial"/>
              </a:rPr>
              <a:t>Гарантия платежа </a:t>
            </a:r>
          </a:p>
          <a:p>
            <a:pPr marL="12065" marR="233045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tabLst>
                <a:tab pos="300355" algn="l"/>
                <a:tab pos="300990" algn="l"/>
              </a:tabLst>
            </a:pPr>
            <a:r>
              <a:rPr lang="ru-RU" sz="1600" spc="-20" dirty="0">
                <a:solidFill>
                  <a:schemeClr val="bg1">
                    <a:lumMod val="50000"/>
                  </a:schemeClr>
                </a:solidFill>
                <a:latin typeface="MTS Sans" panose="02000000000000000000" pitchFamily="50" charset="0"/>
                <a:cs typeface="Arial"/>
              </a:rPr>
              <a:t>	</a:t>
            </a:r>
            <a:r>
              <a:rPr lang="en-US" sz="1600" spc="-20" dirty="0">
                <a:solidFill>
                  <a:schemeClr val="bg1">
                    <a:lumMod val="50000"/>
                  </a:schemeClr>
                </a:solidFill>
                <a:latin typeface="MTS Sans" panose="02000000000000000000" pitchFamily="50" charset="0"/>
                <a:cs typeface="Arial"/>
              </a:rPr>
              <a:t>Payment guarantee</a:t>
            </a:r>
          </a:p>
          <a:p>
            <a:pPr marL="300355" marR="233045" indent="-28829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endParaRPr lang="en-US" sz="1600" spc="-20" dirty="0">
              <a:latin typeface="MTS Sans" panose="02000000000000000000" pitchFamily="50" charset="0"/>
              <a:cs typeface="Arial"/>
            </a:endParaRPr>
          </a:p>
          <a:p>
            <a:pPr marL="300355" marR="233045" indent="-28829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r>
              <a:rPr lang="ru-RU" sz="1600" spc="-20" dirty="0">
                <a:latin typeface="MTS Sans" panose="02000000000000000000" pitchFamily="50" charset="0"/>
                <a:cs typeface="Arial"/>
              </a:rPr>
              <a:t>Тендерная гарантия </a:t>
            </a:r>
          </a:p>
          <a:p>
            <a:pPr marL="12065" marR="233045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tabLst>
                <a:tab pos="300355" algn="l"/>
                <a:tab pos="300990" algn="l"/>
              </a:tabLst>
            </a:pPr>
            <a:r>
              <a:rPr lang="ru-RU" sz="1600" spc="-20" dirty="0">
                <a:solidFill>
                  <a:schemeClr val="bg1">
                    <a:lumMod val="50000"/>
                  </a:schemeClr>
                </a:solidFill>
                <a:latin typeface="MTS Sans" panose="02000000000000000000" pitchFamily="50" charset="0"/>
                <a:cs typeface="Arial"/>
              </a:rPr>
              <a:t>	</a:t>
            </a:r>
            <a:r>
              <a:rPr lang="en-US" sz="1600" spc="-20" dirty="0">
                <a:solidFill>
                  <a:schemeClr val="bg1">
                    <a:lumMod val="50000"/>
                  </a:schemeClr>
                </a:solidFill>
                <a:latin typeface="MTS Sans" panose="02000000000000000000" pitchFamily="50" charset="0"/>
                <a:cs typeface="Arial"/>
              </a:rPr>
              <a:t>Bid Bond</a:t>
            </a:r>
            <a:endParaRPr lang="ru-RU" sz="1600" spc="-20" dirty="0">
              <a:solidFill>
                <a:schemeClr val="bg1">
                  <a:lumMod val="50000"/>
                </a:schemeClr>
              </a:solidFill>
              <a:latin typeface="MTS Sans" panose="02000000000000000000" pitchFamily="50" charset="0"/>
              <a:cs typeface="Arial"/>
            </a:endParaRPr>
          </a:p>
          <a:p>
            <a:pPr marL="297815" marR="233045" indent="-28575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endParaRPr lang="ru-RU" sz="1600" spc="-20" dirty="0">
              <a:latin typeface="MTS Sans" panose="02000000000000000000" pitchFamily="50" charset="0"/>
              <a:cs typeface="Arial"/>
            </a:endParaRPr>
          </a:p>
          <a:p>
            <a:pPr marL="300355" marR="233045" indent="-288290">
              <a:lnSpc>
                <a:spcPts val="1900"/>
              </a:lnSpc>
              <a:spcBef>
                <a:spcPts val="180"/>
              </a:spcBef>
              <a:buClr>
                <a:srgbClr val="8F8FFF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r>
              <a:rPr lang="ru-RU" sz="1600" spc="-20" dirty="0">
                <a:latin typeface="MTS Sans" panose="02000000000000000000" pitchFamily="50" charset="0"/>
                <a:cs typeface="Arial"/>
              </a:rPr>
              <a:t>Резервные аккредитивы </a:t>
            </a:r>
            <a:r>
              <a:rPr lang="en-US" sz="1600" spc="-20" dirty="0">
                <a:latin typeface="MTS Sans" panose="02000000000000000000" pitchFamily="50" charset="0"/>
                <a:cs typeface="Arial"/>
              </a:rPr>
              <a:t>Stand-by</a:t>
            </a:r>
            <a:r>
              <a:rPr lang="ru-RU" sz="1600" spc="-20" dirty="0">
                <a:latin typeface="MTS Sans" panose="02000000000000000000" pitchFamily="50" charset="0"/>
                <a:cs typeface="Arial"/>
              </a:rPr>
              <a:t> </a:t>
            </a:r>
          </a:p>
        </p:txBody>
      </p:sp>
      <p:sp>
        <p:nvSpPr>
          <p:cNvPr id="12" name="object 3"/>
          <p:cNvSpPr txBox="1"/>
          <p:nvPr/>
        </p:nvSpPr>
        <p:spPr>
          <a:xfrm>
            <a:off x="11633200" y="2327441"/>
            <a:ext cx="4622800" cy="151067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065" marR="233045">
              <a:spcBef>
                <a:spcPts val="180"/>
              </a:spcBef>
              <a:buClr>
                <a:srgbClr val="FF0000"/>
              </a:buClr>
              <a:tabLst>
                <a:tab pos="300355" algn="l"/>
                <a:tab pos="300990" algn="l"/>
              </a:tabLst>
            </a:pPr>
            <a:r>
              <a:rPr lang="ru-RU" b="1" spc="-20" dirty="0">
                <a:latin typeface="MTS Sans" panose="02000000000000000000" pitchFamily="50" charset="0"/>
                <a:cs typeface="Arial"/>
              </a:rPr>
              <a:t>Документарное инкассо:</a:t>
            </a:r>
          </a:p>
          <a:p>
            <a:pPr marL="12065" marR="233045">
              <a:spcBef>
                <a:spcPts val="180"/>
              </a:spcBef>
              <a:buClr>
                <a:srgbClr val="FF0000"/>
              </a:buClr>
              <a:tabLst>
                <a:tab pos="300355" algn="l"/>
                <a:tab pos="300990" algn="l"/>
              </a:tabLst>
            </a:pPr>
            <a:r>
              <a:rPr lang="ru-RU" sz="1600" spc="-20" dirty="0">
                <a:solidFill>
                  <a:schemeClr val="bg1">
                    <a:lumMod val="65000"/>
                  </a:schemeClr>
                </a:solidFill>
                <a:latin typeface="MTS Sans" panose="02000000000000000000" pitchFamily="50" charset="0"/>
                <a:cs typeface="Arial" panose="020B0604020202020204" pitchFamily="34" charset="0"/>
              </a:rPr>
              <a:t>подчиняются URC ICC №522</a:t>
            </a:r>
          </a:p>
          <a:p>
            <a:pPr marL="297815" marR="233045" indent="-285750">
              <a:spcBef>
                <a:spcPts val="180"/>
              </a:spcBef>
              <a:buClr>
                <a:srgbClr val="FF0000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endParaRPr lang="ru-RU" spc="-20" dirty="0">
              <a:latin typeface="Arial Black" panose="020B0A04020102020204" pitchFamily="34" charset="0"/>
              <a:cs typeface="Arial"/>
            </a:endParaRPr>
          </a:p>
          <a:p>
            <a:pPr marL="12065" marR="233045">
              <a:spcBef>
                <a:spcPts val="180"/>
              </a:spcBef>
              <a:buClr>
                <a:srgbClr val="FF0000"/>
              </a:buClr>
              <a:tabLst>
                <a:tab pos="300355" algn="l"/>
                <a:tab pos="300990" algn="l"/>
              </a:tabLst>
            </a:pPr>
            <a:endParaRPr lang="ru-RU" spc="-20" dirty="0">
              <a:latin typeface="Arial Black" panose="020B0A04020102020204" pitchFamily="34" charset="0"/>
              <a:cs typeface="Arial"/>
            </a:endParaRPr>
          </a:p>
          <a:p>
            <a:pPr marL="297815" marR="233045" indent="-285750">
              <a:spcBef>
                <a:spcPts val="180"/>
              </a:spcBef>
              <a:buClr>
                <a:srgbClr val="FF0000"/>
              </a:buClr>
              <a:buFont typeface="Arial" panose="020B0604020202020204" pitchFamily="34" charset="0"/>
              <a:buChar char="•"/>
              <a:tabLst>
                <a:tab pos="300355" algn="l"/>
                <a:tab pos="300990" algn="l"/>
              </a:tabLst>
            </a:pPr>
            <a:endParaRPr lang="ru-RU" spc="-20" dirty="0">
              <a:latin typeface="Arial Black" panose="020B0A040201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9823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800" y="584200"/>
            <a:ext cx="85344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П</a:t>
            </a:r>
            <a:r>
              <a:rPr lang="ru-RU" sz="3600" spc="50" dirty="0">
                <a:latin typeface="MTS Sans UltraWide" panose="02000000000000000000" pitchFamily="50" charset="0"/>
              </a:rPr>
              <a:t>реимущества документарных операций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3</a:t>
            </a:fld>
            <a:endParaRPr spc="-65" dirty="0"/>
          </a:p>
        </p:txBody>
      </p:sp>
      <p:sp>
        <p:nvSpPr>
          <p:cNvPr id="51" name="text 1"/>
          <p:cNvSpPr txBox="1"/>
          <p:nvPr/>
        </p:nvSpPr>
        <p:spPr>
          <a:xfrm>
            <a:off x="2184400" y="2605530"/>
            <a:ext cx="49530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 algn="just">
              <a:buClr>
                <a:srgbClr val="EA212E"/>
              </a:buClr>
            </a:pPr>
            <a:r>
              <a:rPr lang="ru-RU" sz="2000" dirty="0">
                <a:latin typeface="MTS Sans" panose="02000000000000000000" pitchFamily="50" charset="0"/>
                <a:cs typeface="Arial" panose="020B0604020202020204" pitchFamily="34" charset="0"/>
              </a:rPr>
              <a:t>Минимизация затрат по торговой сделке </a:t>
            </a:r>
          </a:p>
        </p:txBody>
      </p:sp>
      <p:grpSp>
        <p:nvGrpSpPr>
          <p:cNvPr id="72" name="Группа 71"/>
          <p:cNvGrpSpPr/>
          <p:nvPr/>
        </p:nvGrpSpPr>
        <p:grpSpPr>
          <a:xfrm>
            <a:off x="1172845" y="2474839"/>
            <a:ext cx="626110" cy="626110"/>
            <a:chOff x="4536127" y="2580274"/>
            <a:chExt cx="304092" cy="304092"/>
          </a:xfrm>
          <a:solidFill>
            <a:srgbClr val="8F8FFF"/>
          </a:solidFill>
        </p:grpSpPr>
        <p:sp>
          <p:nvSpPr>
            <p:cNvPr id="73" name="Овал 72"/>
            <p:cNvSpPr/>
            <p:nvPr/>
          </p:nvSpPr>
          <p:spPr>
            <a:xfrm>
              <a:off x="4536127" y="2580274"/>
              <a:ext cx="304092" cy="304092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  <a:sym typeface="Helvetica Neue Medium"/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4590538" y="2606378"/>
              <a:ext cx="189019" cy="224224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marL="0" marR="0" lvl="0" indent="0" algn="ctr" defTabSz="4127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Clr>
                  <a:srgbClr val="E30611"/>
                </a:buClr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charset="0"/>
                  <a:ea typeface="Arial Black" charset="0"/>
                  <a:cs typeface="Arial Black" charset="0"/>
                  <a:sym typeface="Helvetica Neue"/>
                </a:rPr>
                <a:t>1</a:t>
              </a:r>
            </a:p>
          </p:txBody>
        </p:sp>
      </p:grpSp>
      <p:grpSp>
        <p:nvGrpSpPr>
          <p:cNvPr id="84" name="Группа 83"/>
          <p:cNvGrpSpPr/>
          <p:nvPr/>
        </p:nvGrpSpPr>
        <p:grpSpPr>
          <a:xfrm>
            <a:off x="1172845" y="3732001"/>
            <a:ext cx="626110" cy="626110"/>
            <a:chOff x="4536127" y="2580274"/>
            <a:chExt cx="304092" cy="304092"/>
          </a:xfrm>
          <a:solidFill>
            <a:srgbClr val="8F8FFF"/>
          </a:solidFill>
        </p:grpSpPr>
        <p:sp>
          <p:nvSpPr>
            <p:cNvPr id="85" name="Овал 84"/>
            <p:cNvSpPr/>
            <p:nvPr/>
          </p:nvSpPr>
          <p:spPr>
            <a:xfrm>
              <a:off x="4536127" y="2580274"/>
              <a:ext cx="304092" cy="304092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  <a:sym typeface="Helvetica Neue Medium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4590538" y="2606378"/>
              <a:ext cx="189019" cy="224224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marL="0" marR="0" lvl="0" indent="0" algn="ctr" defTabSz="4127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Clr>
                  <a:srgbClr val="E30611"/>
                </a:buClr>
                <a:buSzTx/>
                <a:buFontTx/>
                <a:buNone/>
                <a:tabLst/>
                <a:defRPr/>
              </a:pPr>
              <a:r>
                <a:rPr lang="ru-RU" sz="2400" b="1" kern="0" dirty="0">
                  <a:solidFill>
                    <a:srgbClr val="FFFFFF"/>
                  </a:solidFill>
                  <a:latin typeface="Arial Black" charset="0"/>
                  <a:ea typeface="Arial Black" charset="0"/>
                  <a:cs typeface="Arial Black" charset="0"/>
                  <a:sym typeface="Helvetica Neue"/>
                </a:rPr>
                <a:t>2</a:t>
              </a:r>
              <a:endPara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Black" charset="0"/>
                <a:ea typeface="Arial Black" charset="0"/>
                <a:cs typeface="Arial Black" charset="0"/>
                <a:sym typeface="Helvetica Neue"/>
              </a:endParaRPr>
            </a:p>
          </p:txBody>
        </p:sp>
      </p:grpSp>
      <p:grpSp>
        <p:nvGrpSpPr>
          <p:cNvPr id="87" name="Группа 86"/>
          <p:cNvGrpSpPr/>
          <p:nvPr/>
        </p:nvGrpSpPr>
        <p:grpSpPr>
          <a:xfrm>
            <a:off x="1172845" y="5005673"/>
            <a:ext cx="626110" cy="626110"/>
            <a:chOff x="4536127" y="2580274"/>
            <a:chExt cx="304092" cy="304092"/>
          </a:xfrm>
          <a:solidFill>
            <a:srgbClr val="8F8FFF"/>
          </a:solidFill>
        </p:grpSpPr>
        <p:sp>
          <p:nvSpPr>
            <p:cNvPr id="88" name="Овал 87"/>
            <p:cNvSpPr/>
            <p:nvPr/>
          </p:nvSpPr>
          <p:spPr>
            <a:xfrm>
              <a:off x="4536127" y="2580274"/>
              <a:ext cx="304092" cy="304092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  <a:sym typeface="Helvetica Neue Medium"/>
              </a:endParaRPr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4590538" y="2606378"/>
              <a:ext cx="189019" cy="224224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marL="0" marR="0" lvl="0" indent="0" algn="ctr" defTabSz="4127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Clr>
                  <a:srgbClr val="E30611"/>
                </a:buClr>
                <a:buSzTx/>
                <a:buFontTx/>
                <a:buNone/>
                <a:tabLst/>
                <a:defRPr/>
              </a:pPr>
              <a:r>
                <a:rPr lang="ru-RU" sz="2400" b="1" kern="0" noProof="0" dirty="0">
                  <a:solidFill>
                    <a:srgbClr val="FFFFFF"/>
                  </a:solidFill>
                  <a:latin typeface="Arial Black" charset="0"/>
                  <a:ea typeface="Arial Black" charset="0"/>
                  <a:cs typeface="Arial Black" charset="0"/>
                  <a:sym typeface="Helvetica Neue"/>
                </a:rPr>
                <a:t>3</a:t>
              </a:r>
              <a:endPara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Black" charset="0"/>
                <a:ea typeface="Arial Black" charset="0"/>
                <a:cs typeface="Arial Black" charset="0"/>
                <a:sym typeface="Helvetica Neue"/>
              </a:endParaRPr>
            </a:p>
          </p:txBody>
        </p:sp>
      </p:grpSp>
      <p:grpSp>
        <p:nvGrpSpPr>
          <p:cNvPr id="90" name="Группа 89"/>
          <p:cNvGrpSpPr/>
          <p:nvPr/>
        </p:nvGrpSpPr>
        <p:grpSpPr>
          <a:xfrm>
            <a:off x="1172845" y="6304418"/>
            <a:ext cx="626110" cy="626110"/>
            <a:chOff x="4536127" y="2580274"/>
            <a:chExt cx="304092" cy="304092"/>
          </a:xfrm>
          <a:solidFill>
            <a:srgbClr val="8F8FFF"/>
          </a:solidFill>
        </p:grpSpPr>
        <p:sp>
          <p:nvSpPr>
            <p:cNvPr id="91" name="Овал 90"/>
            <p:cNvSpPr/>
            <p:nvPr/>
          </p:nvSpPr>
          <p:spPr>
            <a:xfrm>
              <a:off x="4536127" y="2580274"/>
              <a:ext cx="304092" cy="304092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  <a:sym typeface="Helvetica Neue Medium"/>
              </a:endParaRPr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4590538" y="2606378"/>
              <a:ext cx="189019" cy="224224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marL="0" marR="0" lvl="0" indent="0" algn="ctr" defTabSz="4127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Clr>
                  <a:srgbClr val="E30611"/>
                </a:buClr>
                <a:buSzTx/>
                <a:buFontTx/>
                <a:buNone/>
                <a:tabLst/>
                <a:defRPr/>
              </a:pPr>
              <a:r>
                <a:rPr lang="ru-RU" sz="2400" b="1" kern="0" noProof="0" dirty="0">
                  <a:solidFill>
                    <a:srgbClr val="FFFFFF"/>
                  </a:solidFill>
                  <a:latin typeface="Arial Black" charset="0"/>
                  <a:ea typeface="Arial Black" charset="0"/>
                  <a:cs typeface="Arial Black" charset="0"/>
                  <a:sym typeface="Helvetica Neue"/>
                </a:rPr>
                <a:t>4</a:t>
              </a:r>
              <a:endPara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Black" charset="0"/>
                <a:ea typeface="Arial Black" charset="0"/>
                <a:cs typeface="Arial Black" charset="0"/>
                <a:sym typeface="Helvetica Neue"/>
              </a:endParaRPr>
            </a:p>
          </p:txBody>
        </p:sp>
      </p:grpSp>
      <p:grpSp>
        <p:nvGrpSpPr>
          <p:cNvPr id="93" name="Группа 92"/>
          <p:cNvGrpSpPr/>
          <p:nvPr/>
        </p:nvGrpSpPr>
        <p:grpSpPr>
          <a:xfrm>
            <a:off x="1172845" y="7578090"/>
            <a:ext cx="626110" cy="626110"/>
            <a:chOff x="4536127" y="2580274"/>
            <a:chExt cx="304092" cy="304092"/>
          </a:xfrm>
          <a:solidFill>
            <a:srgbClr val="8F8FFF"/>
          </a:solidFill>
        </p:grpSpPr>
        <p:sp>
          <p:nvSpPr>
            <p:cNvPr id="94" name="Овал 93"/>
            <p:cNvSpPr/>
            <p:nvPr/>
          </p:nvSpPr>
          <p:spPr>
            <a:xfrm>
              <a:off x="4536127" y="2580274"/>
              <a:ext cx="304092" cy="304092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  <a:sym typeface="Helvetica Neue Medium"/>
              </a:endParaRPr>
            </a:p>
          </p:txBody>
        </p:sp>
        <p:sp>
          <p:nvSpPr>
            <p:cNvPr id="95" name="Прямоугольник 94"/>
            <p:cNvSpPr/>
            <p:nvPr/>
          </p:nvSpPr>
          <p:spPr>
            <a:xfrm>
              <a:off x="4590538" y="2606378"/>
              <a:ext cx="189019" cy="224224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marL="0" marR="0" lvl="0" indent="0" algn="ctr" defTabSz="4127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Clr>
                  <a:srgbClr val="E30611"/>
                </a:buClr>
                <a:buSzTx/>
                <a:buFontTx/>
                <a:buNone/>
                <a:tabLst/>
                <a:defRPr/>
              </a:pPr>
              <a:r>
                <a:rPr lang="ru-RU" sz="2400" b="1" kern="0" dirty="0">
                  <a:solidFill>
                    <a:srgbClr val="FFFFFF"/>
                  </a:solidFill>
                  <a:latin typeface="Arial Black" charset="0"/>
                  <a:ea typeface="Arial Black" charset="0"/>
                  <a:cs typeface="Arial Black" charset="0"/>
                  <a:sym typeface="Helvetica Neue"/>
                </a:rPr>
                <a:t>5</a:t>
              </a:r>
              <a:endPara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Black" charset="0"/>
                <a:ea typeface="Arial Black" charset="0"/>
                <a:cs typeface="Arial Black" charset="0"/>
                <a:sym typeface="Helvetica Neue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2088116" y="3919314"/>
            <a:ext cx="8128000" cy="32836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lnSpc>
                <a:spcPts val="1800"/>
              </a:lnSpc>
              <a:spcAft>
                <a:spcPts val="800"/>
              </a:spcAft>
            </a:pPr>
            <a:r>
              <a:rPr lang="ru-RU" sz="2000" dirty="0">
                <a:latin typeface="MTS Sans" panose="02000000000000000000" pitchFamily="50" charset="0"/>
                <a:cs typeface="Arial" panose="020B0604020202020204" pitchFamily="34" charset="0"/>
              </a:rPr>
              <a:t>Повышение прозрачности бизнеса и расширение возможностей</a:t>
            </a:r>
            <a:endParaRPr lang="en-US" sz="2000" dirty="0">
              <a:latin typeface="MTS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2088116" y="5005673"/>
            <a:ext cx="8128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buClr>
                <a:srgbClr val="EA212E"/>
              </a:buClr>
            </a:pPr>
            <a:r>
              <a:rPr lang="ru-RU" sz="2000" dirty="0">
                <a:latin typeface="MTS Sans" panose="02000000000000000000" pitchFamily="50" charset="0"/>
                <a:cs typeface="Arial" panose="020B0604020202020204" pitchFamily="34" charset="0"/>
              </a:rPr>
              <a:t>Снижение риска неплатежа и сокращение сроков поступления  выручки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2088116" y="6414203"/>
            <a:ext cx="8128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buClr>
                <a:srgbClr val="EA212E"/>
              </a:buClr>
            </a:pPr>
            <a:r>
              <a:rPr lang="ru-RU" sz="2000" dirty="0">
                <a:latin typeface="MTS Sans" panose="02000000000000000000" pitchFamily="50" charset="0"/>
                <a:cs typeface="Arial" panose="020B0604020202020204" pitchFamily="34" charset="0"/>
              </a:rPr>
              <a:t>Сокращение доли авансовых платежей 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2066727" y="7662615"/>
            <a:ext cx="8128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buClr>
                <a:srgbClr val="EA212E"/>
              </a:buClr>
            </a:pPr>
            <a:r>
              <a:rPr lang="ru-RU" sz="2000" dirty="0">
                <a:latin typeface="MTS Sans" panose="02000000000000000000" pitchFamily="50" charset="0"/>
                <a:cs typeface="Arial" panose="020B0604020202020204" pitchFamily="34" charset="0"/>
              </a:rPr>
              <a:t>Минимизация рисков, связанных с </a:t>
            </a:r>
            <a:r>
              <a:rPr lang="ru-RU" sz="2000" dirty="0" err="1">
                <a:latin typeface="MTS Sans" panose="02000000000000000000" pitchFamily="50" charset="0"/>
                <a:cs typeface="Arial" panose="020B0604020202020204" pitchFamily="34" charset="0"/>
              </a:rPr>
              <a:t>непоставкой</a:t>
            </a:r>
            <a:r>
              <a:rPr lang="ru-RU" sz="2000" dirty="0">
                <a:latin typeface="MTS Sans" panose="02000000000000000000" pitchFamily="50" charset="0"/>
                <a:cs typeface="Arial" panose="020B0604020202020204" pitchFamily="34" charset="0"/>
              </a:rPr>
              <a:t> товара </a:t>
            </a:r>
          </a:p>
        </p:txBody>
      </p:sp>
      <p:sp>
        <p:nvSpPr>
          <p:cNvPr id="25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 dirty="0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24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800" y="584200"/>
            <a:ext cx="85344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А</a:t>
            </a:r>
            <a:r>
              <a:rPr lang="ru-RU" sz="3600" spc="50" dirty="0">
                <a:latin typeface="MTS Sans UltraWide" panose="02000000000000000000" pitchFamily="50" charset="0"/>
              </a:rPr>
              <a:t>ккредитив </a:t>
            </a:r>
            <a:br>
              <a:rPr lang="ru-RU" sz="3600" spc="50" dirty="0">
                <a:latin typeface="Arial Black" panose="020B0A04020102020204" pitchFamily="34" charset="0"/>
              </a:rPr>
            </a:br>
            <a:r>
              <a:rPr lang="ru-RU" sz="2400" spc="50" dirty="0">
                <a:solidFill>
                  <a:srgbClr val="CDCDD9"/>
                </a:solidFill>
                <a:latin typeface="MTS Sans UltraWide" panose="02000000000000000000" pitchFamily="50" charset="0"/>
                <a:cs typeface="Arial" panose="020B0604020202020204" pitchFamily="34" charset="0"/>
              </a:rPr>
              <a:t>как форма расчетов</a:t>
            </a:r>
            <a:endParaRPr lang="ru-RU" sz="3600" spc="50" dirty="0">
              <a:solidFill>
                <a:srgbClr val="CDCDD9"/>
              </a:solidFill>
              <a:latin typeface="MTS Sans UltraWide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4</a:t>
            </a:fld>
            <a:endParaRPr spc="-65" dirty="0"/>
          </a:p>
        </p:txBody>
      </p:sp>
      <p:sp>
        <p:nvSpPr>
          <p:cNvPr id="31" name="text 1"/>
          <p:cNvSpPr txBox="1"/>
          <p:nvPr/>
        </p:nvSpPr>
        <p:spPr>
          <a:xfrm>
            <a:off x="1100124" y="4049117"/>
            <a:ext cx="3852877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/>
            <a:r>
              <a:rPr sz="1600" b="1" spc="13" dirty="0" err="1">
                <a:latin typeface="MTS Sans" panose="02000000000000000000" pitchFamily="50" charset="0"/>
                <a:cs typeface="Arial"/>
              </a:rPr>
              <a:t>Снижение</a:t>
            </a:r>
            <a:r>
              <a:rPr sz="1600" b="1" spc="13" dirty="0">
                <a:latin typeface="MTS Sans" panose="02000000000000000000" pitchFamily="50" charset="0"/>
                <a:cs typeface="Arial"/>
              </a:rPr>
              <a:t> </a:t>
            </a:r>
            <a:r>
              <a:rPr sz="1600" b="1" spc="13" dirty="0" err="1">
                <a:latin typeface="MTS Sans" panose="02000000000000000000" pitchFamily="50" charset="0"/>
                <a:cs typeface="Arial"/>
              </a:rPr>
              <a:t>риска</a:t>
            </a:r>
            <a:r>
              <a:rPr sz="1600" b="1" spc="13" dirty="0">
                <a:latin typeface="MTS Sans" panose="02000000000000000000" pitchFamily="50" charset="0"/>
                <a:cs typeface="Arial"/>
              </a:rPr>
              <a:t> </a:t>
            </a:r>
            <a:r>
              <a:rPr sz="1600" b="1" spc="13" dirty="0" err="1">
                <a:latin typeface="MTS Sans" panose="02000000000000000000" pitchFamily="50" charset="0"/>
                <a:cs typeface="Arial"/>
              </a:rPr>
              <a:t>неполучения</a:t>
            </a:r>
            <a:r>
              <a:rPr sz="1600" b="1" spc="13" dirty="0">
                <a:latin typeface="MTS Sans" panose="02000000000000000000" pitchFamily="50" charset="0"/>
                <a:cs typeface="Arial"/>
              </a:rPr>
              <a:t> </a:t>
            </a:r>
            <a:r>
              <a:rPr sz="1600" b="1" spc="13" dirty="0" err="1">
                <a:latin typeface="MTS Sans" panose="02000000000000000000" pitchFamily="50" charset="0"/>
                <a:cs typeface="Arial"/>
              </a:rPr>
              <a:t>товара</a:t>
            </a:r>
            <a:r>
              <a:rPr lang="ru-RU" sz="1600" b="1" spc="13" dirty="0">
                <a:latin typeface="MTS Sans" panose="02000000000000000000" pitchFamily="50" charset="0"/>
                <a:cs typeface="Arial"/>
              </a:rPr>
              <a:t> покупателем</a:t>
            </a:r>
            <a:endParaRPr lang="ru-RU" sz="1600" b="1" dirty="0">
              <a:latin typeface="MTS Sans" panose="02000000000000000000" pitchFamily="50" charset="0"/>
              <a:cs typeface="Arial"/>
            </a:endParaRPr>
          </a:p>
          <a:p>
            <a:endParaRPr sz="1600" dirty="0">
              <a:latin typeface="Arial Black" panose="020B0A04020102020204" pitchFamily="34" charset="0"/>
              <a:cs typeface="Arial"/>
            </a:endParaRPr>
          </a:p>
        </p:txBody>
      </p:sp>
      <p:sp>
        <p:nvSpPr>
          <p:cNvPr id="32" name="text 1"/>
          <p:cNvSpPr txBox="1"/>
          <p:nvPr/>
        </p:nvSpPr>
        <p:spPr>
          <a:xfrm>
            <a:off x="1100124" y="4728789"/>
            <a:ext cx="3852876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/>
            <a:endParaRPr lang="ru-RU" sz="1400" spc="1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1400" spc="13" dirty="0">
                <a:latin typeface="MTS Sans" panose="02000000000000000000" pitchFamily="50" charset="0"/>
                <a:cs typeface="Arial" panose="020B0604020202020204" pitchFamily="34" charset="0"/>
              </a:rPr>
              <a:t>о</a:t>
            </a:r>
            <a:r>
              <a:rPr sz="1400" spc="13" dirty="0" err="1">
                <a:latin typeface="MTS Sans" panose="02000000000000000000" pitchFamily="50" charset="0"/>
                <a:cs typeface="Arial" panose="020B0604020202020204" pitchFamily="34" charset="0"/>
              </a:rPr>
              <a:t>плата</a:t>
            </a:r>
            <a:r>
              <a:rPr sz="1400" spc="13" dirty="0">
                <a:latin typeface="MTS Sans" panose="02000000000000000000" pitchFamily="50" charset="0"/>
                <a:cs typeface="Arial" panose="020B0604020202020204" pitchFamily="34" charset="0"/>
              </a:rPr>
              <a:t> по </a:t>
            </a:r>
            <a:r>
              <a:rPr sz="1400" spc="13" dirty="0" err="1">
                <a:latin typeface="MTS Sans" panose="02000000000000000000" pitchFamily="50" charset="0"/>
                <a:cs typeface="Arial" panose="020B0604020202020204" pitchFamily="34" charset="0"/>
              </a:rPr>
              <a:t>аккредитиву</a:t>
            </a:r>
            <a:r>
              <a:rPr sz="1400" spc="13" dirty="0">
                <a:latin typeface="MTS Sans" panose="02000000000000000000" pitchFamily="50" charset="0"/>
                <a:cs typeface="Arial" panose="020B0604020202020204" pitchFamily="34" charset="0"/>
              </a:rPr>
              <a:t> </a:t>
            </a:r>
            <a:r>
              <a:rPr sz="1400" spc="13" dirty="0" err="1">
                <a:latin typeface="MTS Sans" panose="02000000000000000000" pitchFamily="50" charset="0"/>
                <a:cs typeface="Arial" panose="020B0604020202020204" pitchFamily="34" charset="0"/>
              </a:rPr>
              <a:t>осуществляется</a:t>
            </a:r>
            <a:r>
              <a:rPr lang="ru-RU" sz="1400" spc="13" dirty="0">
                <a:latin typeface="MTS Sans" panose="02000000000000000000" pitchFamily="50" charset="0"/>
                <a:cs typeface="Arial" panose="020B0604020202020204" pitchFamily="34" charset="0"/>
              </a:rPr>
              <a:t> только после представления в банк документов, свидетельствующих об исполнении условий контракта</a:t>
            </a:r>
            <a:endParaRPr sz="1400" dirty="0">
              <a:latin typeface="MTS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33" name="text 1"/>
          <p:cNvSpPr txBox="1"/>
          <p:nvPr/>
        </p:nvSpPr>
        <p:spPr>
          <a:xfrm>
            <a:off x="1100124" y="2870200"/>
            <a:ext cx="617220" cy="110799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r>
              <a:rPr sz="7200" b="1" spc="13" dirty="0">
                <a:solidFill>
                  <a:srgbClr val="CBCBCB"/>
                </a:solidFill>
                <a:latin typeface="Arial Black"/>
                <a:cs typeface="Arial Black"/>
              </a:rPr>
              <a:t>1</a:t>
            </a:r>
            <a:endParaRPr sz="7200" dirty="0">
              <a:latin typeface="Arial Black"/>
              <a:cs typeface="Arial Black"/>
            </a:endParaRPr>
          </a:p>
        </p:txBody>
      </p:sp>
      <p:sp>
        <p:nvSpPr>
          <p:cNvPr id="34" name="text 1"/>
          <p:cNvSpPr txBox="1"/>
          <p:nvPr/>
        </p:nvSpPr>
        <p:spPr>
          <a:xfrm>
            <a:off x="1100124" y="2078430"/>
            <a:ext cx="13064099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b="1" spc="13" dirty="0">
                <a:latin typeface="MTS Sans" panose="02000000000000000000" pitchFamily="50" charset="0"/>
                <a:cs typeface="Arial" panose="020B0604020202020204" pitchFamily="34" charset="0"/>
              </a:rPr>
              <a:t>Аккредитив </a:t>
            </a:r>
            <a:r>
              <a:rPr spc="13" dirty="0">
                <a:latin typeface="MTS Sans" panose="02000000000000000000" pitchFamily="50" charset="0"/>
                <a:cs typeface="Arial" panose="020B0604020202020204" pitchFamily="34" charset="0"/>
              </a:rPr>
              <a:t>- представляет </a:t>
            </a:r>
            <a:r>
              <a:rPr spc="13" dirty="0" err="1">
                <a:latin typeface="MTS Sans" panose="02000000000000000000" pitchFamily="50" charset="0"/>
                <a:cs typeface="Arial" panose="020B0604020202020204" pitchFamily="34" charset="0"/>
              </a:rPr>
              <a:t>собой</a:t>
            </a:r>
            <a:r>
              <a:rPr spc="13" dirty="0">
                <a:latin typeface="MTS Sans" panose="02000000000000000000" pitchFamily="50" charset="0"/>
                <a:cs typeface="Arial" panose="020B0604020202020204" pitchFamily="34" charset="0"/>
              </a:rPr>
              <a:t> </a:t>
            </a: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безотзывное </a:t>
            </a:r>
            <a:r>
              <a:rPr spc="13" dirty="0" err="1">
                <a:latin typeface="MTS Sans" panose="02000000000000000000" pitchFamily="50" charset="0"/>
                <a:cs typeface="Arial" panose="020B0604020202020204" pitchFamily="34" charset="0"/>
              </a:rPr>
              <a:t>обязательство</a:t>
            </a:r>
            <a:r>
              <a:rPr spc="13" dirty="0">
                <a:latin typeface="MTS Sans" panose="02000000000000000000" pitchFamily="50" charset="0"/>
                <a:cs typeface="Arial" panose="020B0604020202020204" pitchFamily="34" charset="0"/>
              </a:rPr>
              <a:t> банка-эмитента осуществить платеж в </a:t>
            </a:r>
            <a:r>
              <a:rPr spc="13" dirty="0" err="1">
                <a:latin typeface="MTS Sans" panose="02000000000000000000" pitchFamily="50" charset="0"/>
                <a:cs typeface="Arial" panose="020B0604020202020204" pitchFamily="34" charset="0"/>
              </a:rPr>
              <a:t>пользу</a:t>
            </a:r>
            <a:r>
              <a:rPr spc="13" dirty="0">
                <a:latin typeface="MTS Sans" panose="02000000000000000000" pitchFamily="50" charset="0"/>
                <a:cs typeface="Arial" panose="020B0604020202020204" pitchFamily="34" charset="0"/>
              </a:rPr>
              <a:t> </a:t>
            </a:r>
            <a:r>
              <a:rPr spc="13" dirty="0" err="1">
                <a:latin typeface="MTS Sans" panose="02000000000000000000" pitchFamily="50" charset="0"/>
                <a:cs typeface="Arial" panose="020B0604020202020204" pitchFamily="34" charset="0"/>
              </a:rPr>
              <a:t>продавца</a:t>
            </a: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 (бенефициара) при предоставлении документов, соответствующих условиям аккредитива</a:t>
            </a:r>
            <a:endParaRPr lang="ru-RU" dirty="0">
              <a:latin typeface="MTS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35" name="text 1"/>
          <p:cNvSpPr txBox="1"/>
          <p:nvPr/>
        </p:nvSpPr>
        <p:spPr>
          <a:xfrm>
            <a:off x="6265184" y="4055270"/>
            <a:ext cx="3441665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sz="1600" b="1" spc="13" dirty="0" err="1">
                <a:latin typeface="MTS Sans" panose="02000000000000000000" pitchFamily="50" charset="0"/>
                <a:cs typeface="Arial"/>
              </a:rPr>
              <a:t>Снижение</a:t>
            </a:r>
            <a:r>
              <a:rPr sz="1600" b="1" spc="13" dirty="0">
                <a:latin typeface="MTS Sans" panose="02000000000000000000" pitchFamily="50" charset="0"/>
                <a:cs typeface="Arial"/>
              </a:rPr>
              <a:t> </a:t>
            </a:r>
            <a:r>
              <a:rPr sz="1600" b="1" spc="13" dirty="0" err="1">
                <a:latin typeface="MTS Sans" panose="02000000000000000000" pitchFamily="50" charset="0"/>
                <a:cs typeface="Arial"/>
              </a:rPr>
              <a:t>риска</a:t>
            </a:r>
            <a:r>
              <a:rPr sz="1600" b="1" spc="13" dirty="0">
                <a:latin typeface="MTS Sans" panose="02000000000000000000" pitchFamily="50" charset="0"/>
                <a:cs typeface="Arial"/>
              </a:rPr>
              <a:t> </a:t>
            </a:r>
            <a:r>
              <a:rPr lang="ru-RU" sz="1600" b="1" spc="13" dirty="0">
                <a:latin typeface="MTS Sans" panose="02000000000000000000" pitchFamily="50" charset="0"/>
                <a:cs typeface="Arial"/>
              </a:rPr>
              <a:t>неплатежа продавцу по уже поставленным товарам</a:t>
            </a:r>
          </a:p>
          <a:p>
            <a:endParaRPr sz="1600" b="1" dirty="0">
              <a:latin typeface="MTS Sans" panose="02000000000000000000" pitchFamily="50" charset="0"/>
              <a:cs typeface="Arial"/>
            </a:endParaRPr>
          </a:p>
        </p:txBody>
      </p:sp>
      <p:sp>
        <p:nvSpPr>
          <p:cNvPr id="36" name="text 1"/>
          <p:cNvSpPr txBox="1"/>
          <p:nvPr/>
        </p:nvSpPr>
        <p:spPr>
          <a:xfrm>
            <a:off x="6265186" y="4680190"/>
            <a:ext cx="3852876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endParaRPr lang="ru-RU" sz="1400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r>
              <a:rPr lang="ru-RU" sz="1400" spc="13" dirty="0">
                <a:latin typeface="MTS Sans" panose="02000000000000000000" pitchFamily="50" charset="0"/>
                <a:cs typeface="Arial" panose="020B0604020202020204" pitchFamily="34" charset="0"/>
              </a:rPr>
              <a:t>платеж гарантируется банком-эмитентом независимо от платежеспособности покупателя</a:t>
            </a:r>
            <a:endParaRPr sz="1400" spc="13" dirty="0">
              <a:latin typeface="MTS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37" name="text 1"/>
          <p:cNvSpPr txBox="1"/>
          <p:nvPr/>
        </p:nvSpPr>
        <p:spPr>
          <a:xfrm>
            <a:off x="6413955" y="2876352"/>
            <a:ext cx="617220" cy="110799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r>
              <a:rPr lang="ru-RU" sz="7200" b="1" spc="13" dirty="0">
                <a:solidFill>
                  <a:srgbClr val="CBCBCB"/>
                </a:solidFill>
                <a:latin typeface="Arial Black"/>
                <a:cs typeface="Arial Black"/>
              </a:rPr>
              <a:t>2</a:t>
            </a:r>
            <a:endParaRPr sz="7200" dirty="0">
              <a:latin typeface="Arial Black"/>
              <a:cs typeface="Arial Black"/>
            </a:endParaRPr>
          </a:p>
        </p:txBody>
      </p:sp>
      <p:sp>
        <p:nvSpPr>
          <p:cNvPr id="38" name="text 1"/>
          <p:cNvSpPr txBox="1"/>
          <p:nvPr/>
        </p:nvSpPr>
        <p:spPr>
          <a:xfrm>
            <a:off x="11021706" y="3956905"/>
            <a:ext cx="344166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ru-RU" sz="1600" b="1" spc="13" dirty="0">
                <a:latin typeface="MTS Sans" panose="02000000000000000000" pitchFamily="50" charset="0"/>
                <a:cs typeface="Arial"/>
              </a:rPr>
              <a:t>Снижение международных политических, </a:t>
            </a:r>
            <a:r>
              <a:rPr lang="ru-RU" sz="1600" b="1" spc="13" dirty="0" err="1">
                <a:latin typeface="MTS Sans" panose="02000000000000000000" pitchFamily="50" charset="0"/>
                <a:cs typeface="Arial"/>
              </a:rPr>
              <a:t>страновых</a:t>
            </a:r>
            <a:r>
              <a:rPr lang="ru-RU" sz="1600" b="1" spc="13" dirty="0">
                <a:latin typeface="MTS Sans" panose="02000000000000000000" pitchFamily="50" charset="0"/>
                <a:cs typeface="Arial"/>
              </a:rPr>
              <a:t> и юридических рисков</a:t>
            </a:r>
          </a:p>
        </p:txBody>
      </p:sp>
      <p:sp>
        <p:nvSpPr>
          <p:cNvPr id="39" name="text 1"/>
          <p:cNvSpPr txBox="1"/>
          <p:nvPr/>
        </p:nvSpPr>
        <p:spPr>
          <a:xfrm>
            <a:off x="11167803" y="2890528"/>
            <a:ext cx="617220" cy="110799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r>
              <a:rPr lang="ru-RU" sz="7200" b="1" spc="13" dirty="0">
                <a:solidFill>
                  <a:srgbClr val="CDCDD9"/>
                </a:solidFill>
                <a:latin typeface="Arial Black"/>
                <a:cs typeface="Arial Black"/>
              </a:rPr>
              <a:t>3</a:t>
            </a:r>
            <a:endParaRPr sz="7200" dirty="0">
              <a:solidFill>
                <a:srgbClr val="CDCDD9"/>
              </a:solidFill>
              <a:latin typeface="Arial Black"/>
              <a:cs typeface="Arial Black"/>
            </a:endParaRPr>
          </a:p>
        </p:txBody>
      </p:sp>
      <p:sp>
        <p:nvSpPr>
          <p:cNvPr id="40" name="text 1"/>
          <p:cNvSpPr txBox="1"/>
          <p:nvPr/>
        </p:nvSpPr>
        <p:spPr>
          <a:xfrm>
            <a:off x="1100125" y="7377497"/>
            <a:ext cx="344166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ru-RU" sz="1600" b="1" spc="13" dirty="0">
                <a:latin typeface="MTS Sans" panose="02000000000000000000" pitchFamily="50" charset="0"/>
                <a:cs typeface="Arial"/>
              </a:rPr>
              <a:t>Заинтересованность сторон</a:t>
            </a:r>
            <a:endParaRPr lang="ru-RU" sz="1600" b="1" dirty="0">
              <a:latin typeface="MTS Sans" panose="02000000000000000000" pitchFamily="50" charset="0"/>
              <a:cs typeface="Arial"/>
            </a:endParaRPr>
          </a:p>
        </p:txBody>
      </p:sp>
      <p:sp>
        <p:nvSpPr>
          <p:cNvPr id="41" name="text 1"/>
          <p:cNvSpPr txBox="1"/>
          <p:nvPr/>
        </p:nvSpPr>
        <p:spPr>
          <a:xfrm>
            <a:off x="1100124" y="8019130"/>
            <a:ext cx="385287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ru-RU" sz="1400" spc="13" dirty="0">
                <a:latin typeface="MTS Sans" panose="02000000000000000000" pitchFamily="50" charset="0"/>
                <a:cs typeface="Arial" panose="020B0604020202020204" pitchFamily="34" charset="0"/>
              </a:rPr>
              <a:t>в своевременном исполнении контрактных обязательств</a:t>
            </a:r>
            <a:endParaRPr lang="ru-RU" sz="1400" dirty="0">
              <a:latin typeface="MTS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42" name="text 1"/>
          <p:cNvSpPr txBox="1"/>
          <p:nvPr/>
        </p:nvSpPr>
        <p:spPr>
          <a:xfrm>
            <a:off x="1248896" y="6198579"/>
            <a:ext cx="617220" cy="110799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r>
              <a:rPr lang="ru-RU" sz="7200" b="1" spc="13" dirty="0">
                <a:solidFill>
                  <a:srgbClr val="CBCBCB"/>
                </a:solidFill>
                <a:latin typeface="Arial Black"/>
                <a:cs typeface="Arial Black"/>
              </a:rPr>
              <a:t>4</a:t>
            </a:r>
            <a:endParaRPr sz="7200" dirty="0">
              <a:latin typeface="Arial Black"/>
              <a:cs typeface="Arial Black"/>
            </a:endParaRPr>
          </a:p>
        </p:txBody>
      </p:sp>
      <p:sp>
        <p:nvSpPr>
          <p:cNvPr id="43" name="text 1"/>
          <p:cNvSpPr txBox="1"/>
          <p:nvPr/>
        </p:nvSpPr>
        <p:spPr>
          <a:xfrm>
            <a:off x="6265185" y="7383649"/>
            <a:ext cx="344166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ru-RU" sz="1600" b="1" spc="13" dirty="0">
                <a:latin typeface="MTS Sans" panose="02000000000000000000" pitchFamily="50" charset="0"/>
                <a:cs typeface="Arial"/>
              </a:rPr>
              <a:t>Гибкость аккредитива</a:t>
            </a:r>
            <a:endParaRPr sz="1600" b="1" spc="13" dirty="0">
              <a:latin typeface="MTS Sans" panose="02000000000000000000" pitchFamily="50" charset="0"/>
              <a:cs typeface="Arial"/>
            </a:endParaRPr>
          </a:p>
        </p:txBody>
      </p:sp>
      <p:sp>
        <p:nvSpPr>
          <p:cNvPr id="44" name="text 1"/>
          <p:cNvSpPr txBox="1"/>
          <p:nvPr/>
        </p:nvSpPr>
        <p:spPr>
          <a:xfrm>
            <a:off x="6265186" y="7975494"/>
            <a:ext cx="3852876" cy="646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ru-RU" sz="1400" spc="13" dirty="0">
                <a:latin typeface="MTS Sans" panose="02000000000000000000" pitchFamily="50" charset="0"/>
                <a:cs typeface="Arial" panose="020B0604020202020204" pitchFamily="34" charset="0"/>
              </a:rPr>
              <a:t>позволяет использовать различные схемы, обеспечивая реализацию сложных коммерческих контрактов</a:t>
            </a:r>
            <a:endParaRPr sz="1400" spc="13" dirty="0">
              <a:latin typeface="MTS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45" name="text 1"/>
          <p:cNvSpPr txBox="1"/>
          <p:nvPr/>
        </p:nvSpPr>
        <p:spPr>
          <a:xfrm>
            <a:off x="6413956" y="6204731"/>
            <a:ext cx="617220" cy="110799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r>
              <a:rPr lang="ru-RU" sz="7200" b="1" spc="13" dirty="0">
                <a:solidFill>
                  <a:srgbClr val="CBCBCB"/>
                </a:solidFill>
                <a:latin typeface="Arial Black"/>
                <a:cs typeface="Arial Black"/>
              </a:rPr>
              <a:t>5</a:t>
            </a:r>
            <a:endParaRPr sz="7200" dirty="0">
              <a:latin typeface="Arial Black"/>
              <a:cs typeface="Arial Black"/>
            </a:endParaRPr>
          </a:p>
        </p:txBody>
      </p:sp>
      <p:sp>
        <p:nvSpPr>
          <p:cNvPr id="46" name="text 1"/>
          <p:cNvSpPr txBox="1"/>
          <p:nvPr/>
        </p:nvSpPr>
        <p:spPr>
          <a:xfrm>
            <a:off x="11019033" y="7397825"/>
            <a:ext cx="350976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ru-RU" sz="1600" b="1" spc="13" dirty="0">
                <a:latin typeface="MTS Sans" panose="02000000000000000000" pitchFamily="50" charset="0"/>
                <a:cs typeface="Arial"/>
              </a:rPr>
              <a:t>Получение продавцом выручки сразу после отгрузки товара</a:t>
            </a:r>
            <a:endParaRPr lang="ru-RU" sz="1600" b="1" dirty="0">
              <a:latin typeface="MTS Sans" panose="02000000000000000000" pitchFamily="50" charset="0"/>
              <a:cs typeface="Arial"/>
            </a:endParaRPr>
          </a:p>
        </p:txBody>
      </p:sp>
      <p:sp>
        <p:nvSpPr>
          <p:cNvPr id="48" name="text 1"/>
          <p:cNvSpPr txBox="1"/>
          <p:nvPr/>
        </p:nvSpPr>
        <p:spPr>
          <a:xfrm>
            <a:off x="11167804" y="6218907"/>
            <a:ext cx="617220" cy="110799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r>
              <a:rPr lang="ru-RU" sz="7200" b="1" spc="13" dirty="0">
                <a:solidFill>
                  <a:srgbClr val="CDCDD9"/>
                </a:solidFill>
                <a:latin typeface="Arial Black"/>
                <a:cs typeface="Arial Black"/>
              </a:rPr>
              <a:t>6</a:t>
            </a:r>
            <a:endParaRPr sz="7200" dirty="0">
              <a:solidFill>
                <a:srgbClr val="CDCDD9"/>
              </a:solidFill>
              <a:latin typeface="Arial Black"/>
              <a:cs typeface="Arial Black"/>
            </a:endParaRPr>
          </a:p>
        </p:txBody>
      </p:sp>
      <p:sp>
        <p:nvSpPr>
          <p:cNvPr id="49" name="text 1"/>
          <p:cNvSpPr txBox="1"/>
          <p:nvPr/>
        </p:nvSpPr>
        <p:spPr>
          <a:xfrm>
            <a:off x="11019032" y="4634014"/>
            <a:ext cx="3852876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endParaRPr lang="ru-RU" sz="1400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r>
              <a:rPr lang="ru-RU" sz="1400" spc="13" dirty="0">
                <a:latin typeface="MTS Sans" panose="02000000000000000000" pitchFamily="50" charset="0"/>
                <a:cs typeface="Arial" panose="020B0604020202020204" pitchFamily="34" charset="0"/>
              </a:rPr>
              <a:t>в силу применения унифицированных банковских правил и обычаев при проведении операций</a:t>
            </a:r>
          </a:p>
        </p:txBody>
      </p:sp>
      <p:sp>
        <p:nvSpPr>
          <p:cNvPr id="23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052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800" y="584200"/>
            <a:ext cx="120396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М</a:t>
            </a:r>
            <a:r>
              <a:rPr lang="ru-RU" sz="3600" spc="50" dirty="0">
                <a:latin typeface="MTS Sans UltraWide" panose="02000000000000000000" pitchFamily="50" charset="0"/>
              </a:rPr>
              <a:t>еханика аккредитива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5</a:t>
            </a:fld>
            <a:endParaRPr spc="-65" dirty="0"/>
          </a:p>
        </p:txBody>
      </p:sp>
      <p:cxnSp>
        <p:nvCxnSpPr>
          <p:cNvPr id="72" name="Прямая со стрелкой 71"/>
          <p:cNvCxnSpPr/>
          <p:nvPr/>
        </p:nvCxnSpPr>
        <p:spPr>
          <a:xfrm flipH="1">
            <a:off x="3929890" y="3551594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cxnSp>
        <p:nvCxnSpPr>
          <p:cNvPr id="74" name="Прямая со стрелкой 73"/>
          <p:cNvCxnSpPr/>
          <p:nvPr/>
        </p:nvCxnSpPr>
        <p:spPr>
          <a:xfrm>
            <a:off x="3937263" y="2065042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</p:cxnSp>
      <p:sp>
        <p:nvSpPr>
          <p:cNvPr id="82" name="Овал 81"/>
          <p:cNvSpPr/>
          <p:nvPr/>
        </p:nvSpPr>
        <p:spPr>
          <a:xfrm>
            <a:off x="4658987" y="2857261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5</a:t>
            </a:r>
          </a:p>
        </p:txBody>
      </p:sp>
      <p:sp>
        <p:nvSpPr>
          <p:cNvPr id="83" name="Овал 82"/>
          <p:cNvSpPr/>
          <p:nvPr/>
        </p:nvSpPr>
        <p:spPr>
          <a:xfrm>
            <a:off x="4664820" y="2148437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1</a:t>
            </a:r>
          </a:p>
        </p:txBody>
      </p:sp>
      <p:sp>
        <p:nvSpPr>
          <p:cNvPr id="94" name="Прямоугольник 93"/>
          <p:cNvSpPr/>
          <p:nvPr/>
        </p:nvSpPr>
        <p:spPr>
          <a:xfrm>
            <a:off x="10490200" y="2417283"/>
            <a:ext cx="50292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412750" hangingPunct="0">
              <a:lnSpc>
                <a:spcPct val="150000"/>
              </a:lnSpc>
              <a:buFontTx/>
              <a:buAutoNum type="arabicPeriod"/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Заключение контракта</a:t>
            </a:r>
          </a:p>
          <a:p>
            <a:pPr marL="342900" indent="-342900" defTabSz="412750" hangingPunct="0">
              <a:lnSpc>
                <a:spcPct val="150000"/>
              </a:lnSpc>
              <a:buFontTx/>
              <a:buAutoNum type="arabicPeriod"/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Заявление на открытие аккредитива</a:t>
            </a:r>
          </a:p>
          <a:p>
            <a:pPr marL="342900" indent="-342900" defTabSz="412750" hangingPunct="0">
              <a:lnSpc>
                <a:spcPct val="150000"/>
              </a:lnSpc>
              <a:buFontTx/>
              <a:buAutoNum type="arabicPeriod"/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Выпуск аккредитива</a:t>
            </a:r>
          </a:p>
          <a:p>
            <a:pPr marL="342900" indent="-342900" defTabSz="412750" hangingPunct="0">
              <a:lnSpc>
                <a:spcPct val="150000"/>
              </a:lnSpc>
              <a:buFontTx/>
              <a:buAutoNum type="arabicPeriod"/>
            </a:pPr>
            <a:r>
              <a:rPr lang="ru-RU" sz="2000" kern="0" dirty="0" err="1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Авизование</a:t>
            </a: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 аккредитива</a:t>
            </a:r>
          </a:p>
          <a:p>
            <a:pPr marL="342900" indent="-342900" defTabSz="412750" hangingPunct="0">
              <a:lnSpc>
                <a:spcPct val="150000"/>
              </a:lnSpc>
              <a:buFontTx/>
              <a:buAutoNum type="arabicPeriod"/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Отгрузка товара</a:t>
            </a:r>
          </a:p>
          <a:p>
            <a:pPr marL="342900" indent="-342900" defTabSz="412750" hangingPunct="0">
              <a:lnSpc>
                <a:spcPct val="150000"/>
              </a:lnSpc>
              <a:buFontTx/>
              <a:buAutoNum type="arabicPeriod"/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Документы по отгрузке</a:t>
            </a:r>
          </a:p>
          <a:p>
            <a:pPr marL="0" lvl="4" indent="457200"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6.1 Проверка документов    </a:t>
            </a:r>
          </a:p>
          <a:p>
            <a:pPr marL="0" lvl="4" indent="457200"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исполняющим банком</a:t>
            </a:r>
          </a:p>
          <a:p>
            <a:pPr marL="0" lvl="4" indent="457200"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6.2 Пересылка документов </a:t>
            </a:r>
          </a:p>
          <a:p>
            <a:pPr marL="0" lvl="4" indent="457200"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6.3 Проверка документов</a:t>
            </a:r>
          </a:p>
          <a:p>
            <a:pPr marL="0" lvl="4" indent="457200"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6.4 Выдача оригиналов документов   </a:t>
            </a:r>
          </a:p>
          <a:p>
            <a:pPr marL="0" lvl="4" indent="457200"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против платежа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7.  Платеж по аккредитиву</a:t>
            </a:r>
          </a:p>
        </p:txBody>
      </p:sp>
      <p:cxnSp>
        <p:nvCxnSpPr>
          <p:cNvPr id="95" name="Прямая со стрелкой 94"/>
          <p:cNvCxnSpPr/>
          <p:nvPr/>
        </p:nvCxnSpPr>
        <p:spPr>
          <a:xfrm rot="5400000" flipH="1" flipV="1">
            <a:off x="5570906" y="4921869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84" name="Овал 83"/>
          <p:cNvSpPr/>
          <p:nvPr/>
        </p:nvSpPr>
        <p:spPr>
          <a:xfrm>
            <a:off x="6293386" y="4543216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4</a:t>
            </a:r>
          </a:p>
        </p:txBody>
      </p:sp>
      <p:cxnSp>
        <p:nvCxnSpPr>
          <p:cNvPr id="96" name="Прямая со стрелкой 95"/>
          <p:cNvCxnSpPr/>
          <p:nvPr/>
        </p:nvCxnSpPr>
        <p:spPr>
          <a:xfrm rot="16200000" flipH="1">
            <a:off x="6433674" y="4921869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cxnSp>
        <p:nvCxnSpPr>
          <p:cNvPr id="97" name="Прямая со стрелкой 96"/>
          <p:cNvCxnSpPr/>
          <p:nvPr/>
        </p:nvCxnSpPr>
        <p:spPr>
          <a:xfrm rot="5400000" flipH="1" flipV="1">
            <a:off x="7386647" y="4908838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85" name="Овал 84"/>
          <p:cNvSpPr/>
          <p:nvPr/>
        </p:nvSpPr>
        <p:spPr>
          <a:xfrm>
            <a:off x="7161493" y="4543215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6</a:t>
            </a:r>
          </a:p>
        </p:txBody>
      </p:sp>
      <p:sp>
        <p:nvSpPr>
          <p:cNvPr id="86" name="Овал 85"/>
          <p:cNvSpPr/>
          <p:nvPr/>
        </p:nvSpPr>
        <p:spPr>
          <a:xfrm>
            <a:off x="8114465" y="4543214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7</a:t>
            </a:r>
          </a:p>
        </p:txBody>
      </p:sp>
      <p:cxnSp>
        <p:nvCxnSpPr>
          <p:cNvPr id="98" name="Прямая со стрелкой 97"/>
          <p:cNvCxnSpPr/>
          <p:nvPr/>
        </p:nvCxnSpPr>
        <p:spPr>
          <a:xfrm flipH="1">
            <a:off x="3910966" y="7213600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cxnSp>
        <p:nvCxnSpPr>
          <p:cNvPr id="99" name="Прямая со стрелкой 98"/>
          <p:cNvCxnSpPr/>
          <p:nvPr/>
        </p:nvCxnSpPr>
        <p:spPr>
          <a:xfrm>
            <a:off x="3937000" y="6415822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cxnSp>
        <p:nvCxnSpPr>
          <p:cNvPr id="100" name="Прямая со стрелкой 99"/>
          <p:cNvCxnSpPr/>
          <p:nvPr/>
        </p:nvCxnSpPr>
        <p:spPr>
          <a:xfrm>
            <a:off x="3929890" y="7975600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88" name="Овал 87"/>
          <p:cNvSpPr/>
          <p:nvPr/>
        </p:nvSpPr>
        <p:spPr>
          <a:xfrm>
            <a:off x="4651458" y="7672523"/>
            <a:ext cx="606157" cy="60787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7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 Neue Medium"/>
            </a:endParaRPr>
          </a:p>
        </p:txBody>
      </p:sp>
      <p:sp>
        <p:nvSpPr>
          <p:cNvPr id="89" name="Овал 88"/>
          <p:cNvSpPr/>
          <p:nvPr/>
        </p:nvSpPr>
        <p:spPr>
          <a:xfrm>
            <a:off x="4656999" y="6910523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6.2</a:t>
            </a:r>
          </a:p>
        </p:txBody>
      </p:sp>
      <p:sp>
        <p:nvSpPr>
          <p:cNvPr id="90" name="Овал 89"/>
          <p:cNvSpPr/>
          <p:nvPr/>
        </p:nvSpPr>
        <p:spPr>
          <a:xfrm>
            <a:off x="4656997" y="6101478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3</a:t>
            </a:r>
          </a:p>
        </p:txBody>
      </p:sp>
      <p:cxnSp>
        <p:nvCxnSpPr>
          <p:cNvPr id="101" name="Прямая со стрелкой 100"/>
          <p:cNvCxnSpPr/>
          <p:nvPr/>
        </p:nvCxnSpPr>
        <p:spPr>
          <a:xfrm rot="16200000" flipH="1">
            <a:off x="456155" y="4892676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cxnSp>
        <p:nvCxnSpPr>
          <p:cNvPr id="102" name="Прямая со стрелкой 101"/>
          <p:cNvCxnSpPr/>
          <p:nvPr/>
        </p:nvCxnSpPr>
        <p:spPr>
          <a:xfrm rot="5400000" flipH="1" flipV="1">
            <a:off x="1386031" y="4892677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93" name="Овал 92"/>
          <p:cNvSpPr/>
          <p:nvPr/>
        </p:nvSpPr>
        <p:spPr>
          <a:xfrm>
            <a:off x="2113852" y="4555198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6.4</a:t>
            </a:r>
          </a:p>
        </p:txBody>
      </p:sp>
      <p:sp>
        <p:nvSpPr>
          <p:cNvPr id="92" name="Овал 91"/>
          <p:cNvSpPr/>
          <p:nvPr/>
        </p:nvSpPr>
        <p:spPr>
          <a:xfrm>
            <a:off x="1165043" y="4555155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2</a:t>
            </a:r>
          </a:p>
        </p:txBody>
      </p:sp>
      <p:cxnSp>
        <p:nvCxnSpPr>
          <p:cNvPr id="32" name="Прямая со стрелкой 31"/>
          <p:cNvCxnSpPr/>
          <p:nvPr/>
        </p:nvCxnSpPr>
        <p:spPr>
          <a:xfrm rot="16200000" flipH="1">
            <a:off x="2296502" y="4908838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34" name="Овал 33"/>
          <p:cNvSpPr/>
          <p:nvPr/>
        </p:nvSpPr>
        <p:spPr>
          <a:xfrm>
            <a:off x="3024321" y="4574494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7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 Neue Medium"/>
            </a:endParaRPr>
          </a:p>
        </p:txBody>
      </p:sp>
      <p:sp>
        <p:nvSpPr>
          <p:cNvPr id="35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F9FD0969-F5F8-4739-9644-02A28127D455}"/>
              </a:ext>
            </a:extLst>
          </p:cNvPr>
          <p:cNvSpPr txBox="1">
            <a:spLocks/>
          </p:cNvSpPr>
          <p:nvPr/>
        </p:nvSpPr>
        <p:spPr>
          <a:xfrm>
            <a:off x="713222" y="1766608"/>
            <a:ext cx="3198813" cy="2061800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Приказодатель (клиент МТС-Банка, Покупатель)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1B3A8B2B-7944-4590-BE4B-23F3FCA2BE72}"/>
              </a:ext>
            </a:extLst>
          </p:cNvPr>
          <p:cNvSpPr txBox="1">
            <a:spLocks/>
          </p:cNvSpPr>
          <p:nvPr/>
        </p:nvSpPr>
        <p:spPr>
          <a:xfrm>
            <a:off x="6017929" y="1796015"/>
            <a:ext cx="3152798" cy="2061800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algn="ctr" defTabSz="825500" hangingPunct="0">
              <a:spcBef>
                <a:spcPts val="600"/>
              </a:spcBef>
            </a:pPr>
            <a:endParaRPr lang="en-US" sz="2000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  <a:p>
            <a:pPr algn="ctr" defTabSz="825500" hangingPunct="0">
              <a:spcBef>
                <a:spcPts val="600"/>
              </a:spcBef>
            </a:pPr>
            <a:r>
              <a:rPr lang="ru-RU" sz="20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Бенефициар </a:t>
            </a:r>
            <a:r>
              <a:rPr lang="ru-RU" sz="2000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(Продавец)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EBEBD5EE-190A-4DC2-80ED-8AC360D285AC}"/>
              </a:ext>
            </a:extLst>
          </p:cNvPr>
          <p:cNvSpPr txBox="1">
            <a:spLocks/>
          </p:cNvSpPr>
          <p:nvPr/>
        </p:nvSpPr>
        <p:spPr>
          <a:xfrm>
            <a:off x="731077" y="6044612"/>
            <a:ext cx="3198813" cy="2061800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algn="ctr" defTabSz="825500" hangingPunct="0">
              <a:spcBef>
                <a:spcPts val="600"/>
              </a:spcBef>
            </a:pPr>
            <a:r>
              <a:rPr lang="ru-RU" sz="20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Банк-Эмитент </a:t>
            </a:r>
          </a:p>
          <a:p>
            <a:pPr algn="ctr" defTabSz="825500" hangingPunct="0">
              <a:spcBef>
                <a:spcPts val="600"/>
              </a:spcBef>
            </a:pPr>
            <a:r>
              <a:rPr lang="ru-RU" sz="20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МТС-Банк</a:t>
            </a:r>
          </a:p>
        </p:txBody>
      </p:sp>
      <p:sp>
        <p:nvSpPr>
          <p:cNvPr id="91" name="Овал 90"/>
          <p:cNvSpPr/>
          <p:nvPr/>
        </p:nvSpPr>
        <p:spPr>
          <a:xfrm>
            <a:off x="2015190" y="7274061"/>
            <a:ext cx="594875" cy="575036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6.3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81513A0B-196E-4B2F-AD68-18481E0A47B0}"/>
              </a:ext>
            </a:extLst>
          </p:cNvPr>
          <p:cNvSpPr txBox="1">
            <a:spLocks/>
          </p:cNvSpPr>
          <p:nvPr/>
        </p:nvSpPr>
        <p:spPr>
          <a:xfrm>
            <a:off x="6017929" y="6062400"/>
            <a:ext cx="3198813" cy="2061800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lvl="0" algn="ctr" defTabSz="825500" fontAlgn="auto" hangingPunct="0">
              <a:spcBef>
                <a:spcPts val="600"/>
              </a:spcBef>
              <a:defRPr/>
            </a:pPr>
            <a:r>
              <a:rPr lang="ru-RU" sz="2000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Банк Бенефициара (Исполняющий, Авизующий банк)</a:t>
            </a:r>
          </a:p>
        </p:txBody>
      </p:sp>
      <p:sp>
        <p:nvSpPr>
          <p:cNvPr id="87" name="Овал 86"/>
          <p:cNvSpPr/>
          <p:nvPr/>
        </p:nvSpPr>
        <p:spPr>
          <a:xfrm>
            <a:off x="7291249" y="7274061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6.1</a:t>
            </a:r>
          </a:p>
        </p:txBody>
      </p:sp>
    </p:spTree>
    <p:extLst>
      <p:ext uri="{BB962C8B-B14F-4D97-AF65-F5344CB8AC3E}">
        <p14:creationId xmlns:p14="http://schemas.microsoft.com/office/powerpoint/2010/main" val="2943240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799" y="584200"/>
            <a:ext cx="1242060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Т</a:t>
            </a:r>
            <a:r>
              <a:rPr lang="ru-RU" sz="3600" spc="50" dirty="0">
                <a:latin typeface="MTS Sans UltraWide" panose="02000000000000000000" pitchFamily="50" charset="0"/>
              </a:rPr>
              <a:t>арифы по аккредитивам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6</a:t>
            </a:fld>
            <a:endParaRPr spc="-65" dirty="0"/>
          </a:p>
        </p:txBody>
      </p:sp>
      <p:sp>
        <p:nvSpPr>
          <p:cNvPr id="10" name="object 4"/>
          <p:cNvSpPr txBox="1">
            <a:spLocks/>
          </p:cNvSpPr>
          <p:nvPr/>
        </p:nvSpPr>
        <p:spPr>
          <a:xfrm>
            <a:off x="785340" y="1407755"/>
            <a:ext cx="1254772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fontAlgn="ctr"/>
            <a:r>
              <a:rPr lang="ru-RU" sz="2800" b="1" dirty="0">
                <a:latin typeface="MTS Sans" panose="02000000000000000000" pitchFamily="50" charset="0"/>
              </a:rPr>
              <a:t>ОПЕРАЦИИ ПО ДОКУМЕНТАРНЫМ АККРЕДИТИВАМ</a:t>
            </a:r>
            <a:endParaRPr lang="ru-RU" sz="2800" b="1" dirty="0">
              <a:solidFill>
                <a:srgbClr val="000000"/>
              </a:solidFill>
              <a:latin typeface="MTS Sans" panose="02000000000000000000" pitchFamily="50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233630"/>
              </p:ext>
            </p:extLst>
          </p:nvPr>
        </p:nvGraphicFramePr>
        <p:xfrm>
          <a:off x="812800" y="2108200"/>
          <a:ext cx="14478001" cy="4754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606">
                  <a:extLst>
                    <a:ext uri="{9D8B030D-6E8A-4147-A177-3AD203B41FA5}">
                      <a16:colId xmlns:a16="http://schemas.microsoft.com/office/drawing/2014/main" val="2932640784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896197953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155443301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526821368"/>
                    </a:ext>
                  </a:extLst>
                </a:gridCol>
                <a:gridCol w="6005176">
                  <a:extLst>
                    <a:ext uri="{9D8B030D-6E8A-4147-A177-3AD203B41FA5}">
                      <a16:colId xmlns:a16="http://schemas.microsoft.com/office/drawing/2014/main" val="2312441681"/>
                    </a:ext>
                  </a:extLst>
                </a:gridCol>
                <a:gridCol w="70104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7884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Выпущенные ПАО «МТС-Банк»</a:t>
                      </a: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251025"/>
                  </a:ext>
                </a:extLst>
              </a:tr>
              <a:tr h="4551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Открытие аккредитива / увеличение / продление: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088955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при наличии 100%-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го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покрытия</a:t>
                      </a:r>
                    </a:p>
                  </a:txBody>
                  <a:tcPr marL="25717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0,2% от суммы аккредитива/увеличения/неиспользованного остатка с учетом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толеранса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(мин. 15 000 руб. макс. 350 000 руб.) 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426100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без покрытия</a:t>
                      </a:r>
                    </a:p>
                  </a:txBody>
                  <a:tcPr marL="25717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по решению Кредитного Комитета или иного уполномоченного органа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464367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ea typeface="+mn-ea"/>
                          <a:cs typeface="Arial" panose="020B0604020202020204" pitchFamily="34" charset="0"/>
                        </a:rPr>
                        <a:t>Изменение условий аккредитива (кроме увеличения суммы/ продления срока действия аккредитива)</a:t>
                      </a:r>
                    </a:p>
                  </a:txBody>
                  <a:tcPr marL="17280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00 руб.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470172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Прием, проверка документов на соответствие условиям аккредитива</a:t>
                      </a:r>
                    </a:p>
                  </a:txBody>
                  <a:tcPr marL="17145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от суммы документов (мин. 15 000 руб. макс. 300 000 руб.)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980571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Выявление расхождений в документах </a:t>
                      </a:r>
                    </a:p>
                  </a:txBody>
                  <a:tcPr marL="17145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3 500 руб. за каждый комплект документов (оплачивается Бенефициаром)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365955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Аннулирование безотзывного аккредитива, закрытие до истечения срока действия</a:t>
                      </a:r>
                    </a:p>
                  </a:txBody>
                  <a:tcPr marL="17145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5 000 руб.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123269"/>
                  </a:ext>
                </a:extLst>
              </a:tr>
              <a:tr h="339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Отправка запроса или сообщения по аккредитиву по просьбе Клиента </a:t>
                      </a:r>
                    </a:p>
                  </a:txBody>
                  <a:tcPr marL="17145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2 000 руб. 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795737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478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799" y="584200"/>
            <a:ext cx="138440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Т</a:t>
            </a:r>
            <a:r>
              <a:rPr lang="ru-RU" sz="3600" spc="50" dirty="0">
                <a:latin typeface="MTS Sans UltraWide" panose="02000000000000000000" pitchFamily="50" charset="0"/>
              </a:rPr>
              <a:t>арифы по аккредитивам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7</a:t>
            </a:fld>
            <a:endParaRPr spc="-65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913130"/>
              </p:ext>
            </p:extLst>
          </p:nvPr>
        </p:nvGraphicFramePr>
        <p:xfrm>
          <a:off x="812799" y="2088291"/>
          <a:ext cx="14478001" cy="6899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606">
                  <a:extLst>
                    <a:ext uri="{9D8B030D-6E8A-4147-A177-3AD203B41FA5}">
                      <a16:colId xmlns:a16="http://schemas.microsoft.com/office/drawing/2014/main" val="2932640784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896197953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155443301"/>
                    </a:ext>
                  </a:extLst>
                </a:gridCol>
                <a:gridCol w="365606">
                  <a:extLst>
                    <a:ext uri="{9D8B030D-6E8A-4147-A177-3AD203B41FA5}">
                      <a16:colId xmlns:a16="http://schemas.microsoft.com/office/drawing/2014/main" val="526821368"/>
                    </a:ext>
                  </a:extLst>
                </a:gridCol>
                <a:gridCol w="6690976">
                  <a:extLst>
                    <a:ext uri="{9D8B030D-6E8A-4147-A177-3AD203B41FA5}">
                      <a16:colId xmlns:a16="http://schemas.microsoft.com/office/drawing/2014/main" val="2312441681"/>
                    </a:ext>
                  </a:extLst>
                </a:gridCol>
                <a:gridCol w="6324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99412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 dirty="0">
                        <a:solidFill>
                          <a:schemeClr val="bg1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Выпущенные сторонними банками и полученные ПАО «МТС-Банк»</a:t>
                      </a:r>
                    </a:p>
                  </a:txBody>
                  <a:tcPr marL="106417" marR="11824" marT="1182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F8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251025"/>
                  </a:ext>
                </a:extLst>
              </a:tr>
              <a:tr h="34556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Авизование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426100"/>
                  </a:ext>
                </a:extLst>
              </a:tr>
              <a:tr h="50553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1 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  аккредитива / увеличения суммы аккредитива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от суммы аккредитива / увеличения 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(мин. 10 000 руб. макс. 50 000 руб.)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464367"/>
                  </a:ext>
                </a:extLst>
              </a:tr>
              <a:tr h="34556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2 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  изменений (кроме увеличения суммы)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5 000 руб.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764531"/>
                  </a:ext>
                </a:extLst>
              </a:tr>
              <a:tr h="321133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MTS Sans" panose="02000000000000000000" pitchFamily="50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l" fontAlgn="t">
                        <a:lnSpc>
                          <a:spcPct val="100000"/>
                        </a:lnSpc>
                      </a:pPr>
                      <a:r>
                        <a:rPr lang="ru-RU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TS Sans" panose="02000000000000000000" pitchFamily="50" charset="0"/>
                          <a:cs typeface="Arial" panose="020B0604020202020204" pitchFamily="34" charset="0"/>
                          <a:sym typeface="Helvetica Neue"/>
                        </a:rPr>
                        <a:t>Подтверждение аккредитива, а также продление срока действия или увеличения суммы подтвержденного аккредитива:</a:t>
                      </a:r>
                    </a:p>
                  </a:txBody>
                  <a:tcPr marL="159626" marR="8868" marT="0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451608"/>
                  </a:ext>
                </a:extLst>
              </a:tr>
              <a:tr h="50553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 при наличии 100%-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го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покрытия</a:t>
                      </a:r>
                    </a:p>
                  </a:txBody>
                  <a:tcPr marL="25717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0,2% от суммы аккредитива/увеличения/ неиспользованного остатка (мин. 10 000 руб.)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578406"/>
                  </a:ext>
                </a:extLst>
              </a:tr>
              <a:tr h="50553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 без покрытия</a:t>
                      </a:r>
                    </a:p>
                  </a:txBody>
                  <a:tcPr marL="25717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По решению Кредитного Комитета или иного уполномоченного органа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543702"/>
                  </a:ext>
                </a:extLst>
              </a:tr>
              <a:tr h="34556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MTS Sans" panose="02000000000000000000" pitchFamily="50" charset="0"/>
                          <a:ea typeface="MTS Sans" pitchFamily="50" charset="0"/>
                          <a:cs typeface="Arial" panose="020B0604020202020204" pitchFamily="34" charset="0"/>
                          <a:sym typeface="Helvetica Neue"/>
                        </a:rPr>
                        <a:t>Прием и проверка документов на соответствие условиям аккредитива:</a:t>
                      </a:r>
                    </a:p>
                  </a:txBody>
                  <a:tcPr marL="159626" marR="8868" marT="8868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470172"/>
                  </a:ext>
                </a:extLst>
              </a:tr>
              <a:tr h="50553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 если банк не является исполняющим</a:t>
                      </a:r>
                    </a:p>
                  </a:txBody>
                  <a:tcPr marL="25717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от суммы документов 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(мин. 10 500 руб. макс. 150 000 руб.)  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980571"/>
                  </a:ext>
                </a:extLst>
              </a:tr>
              <a:tr h="50553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 если банк является исполняющим</a:t>
                      </a:r>
                    </a:p>
                  </a:txBody>
                  <a:tcPr marL="257175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от суммы документов 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(мин. 15 000 руб. макс. 300 000 руб.)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365955"/>
                  </a:ext>
                </a:extLst>
              </a:tr>
              <a:tr h="50553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Выявление расхождений в представленном комплекте документов</a:t>
                      </a:r>
                    </a:p>
                  </a:txBody>
                  <a:tcPr marL="17145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3 500 руб. за каждый комплект документов (оплачивается Бенефициаром)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211107"/>
                  </a:ext>
                </a:extLst>
              </a:tr>
              <a:tr h="50553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Трансферация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аккредитива 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от суммы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трансферации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(мин. 15 000 руб. макс. 100 000 руб.)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941123"/>
                  </a:ext>
                </a:extLst>
              </a:tr>
              <a:tr h="50553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Затребование платежа по аккредитиву (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рамбурсное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 требование)</a:t>
                      </a:r>
                    </a:p>
                  </a:txBody>
                  <a:tcPr marL="17145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5 000 руб.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123269"/>
                  </a:ext>
                </a:extLst>
              </a:tr>
              <a:tr h="34556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Акцепт тратт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0,15% от суммы тратты (мин. 3 500 руб.) за месяц или его часть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795737"/>
                  </a:ext>
                </a:extLst>
              </a:tr>
              <a:tr h="293388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200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Отправка запроса по аккредитиву </a:t>
                      </a:r>
                    </a:p>
                  </a:txBody>
                  <a:tcPr marL="17280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TS Sans" panose="02000000000000000000" pitchFamily="50" charset="0"/>
                          <a:cs typeface="Arial" panose="020B0604020202020204" pitchFamily="34" charset="0"/>
                        </a:rPr>
                        <a:t>2 000 руб. за каждый запрос или сообщение</a:t>
                      </a:r>
                    </a:p>
                  </a:txBody>
                  <a:tcPr marL="171450" marR="9525" marT="9525" marB="72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320092"/>
                  </a:ext>
                </a:extLst>
              </a:tr>
            </a:tbl>
          </a:graphicData>
        </a:graphic>
      </p:graphicFrame>
      <p:sp>
        <p:nvSpPr>
          <p:cNvPr id="9" name="object 4"/>
          <p:cNvSpPr txBox="1">
            <a:spLocks/>
          </p:cNvSpPr>
          <p:nvPr/>
        </p:nvSpPr>
        <p:spPr>
          <a:xfrm>
            <a:off x="812799" y="1397801"/>
            <a:ext cx="1254772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fontAlgn="ctr"/>
            <a:r>
              <a:rPr lang="ru-RU" sz="2800" b="1" dirty="0">
                <a:latin typeface="MTS Sans" panose="02000000000000000000" pitchFamily="50" charset="0"/>
              </a:rPr>
              <a:t>ОПЕРАЦИИ ПО ДОКУМЕНТАРНЫМ АККРЕДИТИВАМ</a:t>
            </a:r>
            <a:endParaRPr lang="ru-RU" sz="2800" b="1" dirty="0">
              <a:solidFill>
                <a:srgbClr val="000000"/>
              </a:solidFill>
              <a:latin typeface="MTS Sans" panose="02000000000000000000" pitchFamily="50" charset="0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659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800" y="584200"/>
            <a:ext cx="1337332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Б</a:t>
            </a:r>
            <a:r>
              <a:rPr lang="ru-RU" sz="3600" spc="50" dirty="0">
                <a:latin typeface="MTS Sans UltraWide" panose="02000000000000000000" pitchFamily="50" charset="0"/>
              </a:rPr>
              <a:t>анковские гарантии </a:t>
            </a:r>
          </a:p>
        </p:txBody>
      </p:sp>
      <p:sp>
        <p:nvSpPr>
          <p:cNvPr id="34" name="text 1"/>
          <p:cNvSpPr txBox="1"/>
          <p:nvPr/>
        </p:nvSpPr>
        <p:spPr>
          <a:xfrm>
            <a:off x="1122021" y="1346200"/>
            <a:ext cx="13064099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ru-RU" b="1" spc="13" dirty="0">
                <a:latin typeface="MTS Sans" panose="02000000000000000000" pitchFamily="50" charset="0"/>
                <a:cs typeface="Arial" panose="020B0604020202020204" pitchFamily="34" charset="0"/>
              </a:rPr>
              <a:t>Банковская гарантия</a:t>
            </a:r>
            <a:r>
              <a:rPr b="1" spc="13" dirty="0">
                <a:latin typeface="MTS Sans" panose="02000000000000000000" pitchFamily="50" charset="0"/>
                <a:cs typeface="Arial" panose="020B0604020202020204" pitchFamily="34" charset="0"/>
              </a:rPr>
              <a:t> </a:t>
            </a:r>
            <a:r>
              <a:rPr spc="13" dirty="0">
                <a:latin typeface="MTS Sans" panose="02000000000000000000" pitchFamily="50" charset="0"/>
                <a:cs typeface="Arial" panose="020B0604020202020204" pitchFamily="34" charset="0"/>
              </a:rPr>
              <a:t>- </a:t>
            </a: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инструмент обеспечения исполнения обязательств по договору за третью сторону, если эта сторона не выполнит своих обязательств.</a:t>
            </a:r>
          </a:p>
          <a:p>
            <a:pPr algn="just"/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В отличие от аккредитива не является расчетным инструментом, то есть при должном исполнении обязательств по контракту обеими сторонами не предусматривает платеж по гарантии (в рамках исполнения контракта).   </a:t>
            </a:r>
          </a:p>
          <a:p>
            <a:pPr algn="just"/>
            <a:endParaRPr lang="ru-RU" spc="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35269" y="2641600"/>
            <a:ext cx="1427480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Банковские гарантии в МТС-Банке:</a:t>
            </a:r>
          </a:p>
          <a:p>
            <a:pPr algn="just"/>
            <a:endParaRPr lang="ru-RU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ru-RU" sz="2000" spc="13" dirty="0">
                <a:latin typeface="MTS Sans" panose="02000000000000000000" pitchFamily="50" charset="0"/>
                <a:cs typeface="Arial" panose="020B0604020202020204" pitchFamily="34" charset="0"/>
              </a:rPr>
              <a:t>Конкурсная (тендерная) гарантия </a:t>
            </a:r>
            <a:r>
              <a:rPr lang="en-US" spc="13" dirty="0">
                <a:solidFill>
                  <a:schemeClr val="bg1">
                    <a:lumMod val="65000"/>
                  </a:schemeClr>
                </a:solidFill>
                <a:latin typeface="MTS Sans" panose="02000000000000000000" pitchFamily="50" charset="0"/>
                <a:cs typeface="Arial" panose="020B0604020202020204" pitchFamily="34" charset="0"/>
              </a:rPr>
              <a:t>Bid Bond</a:t>
            </a:r>
          </a:p>
          <a:p>
            <a:pPr>
              <a:spcBef>
                <a:spcPts val="600"/>
              </a:spcBef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Позволяет продавцу доказать серьезность и добросовестность своей конкурсной заявки. Покупатель может получить компенсацию, если продавец отказывается заключить контракт.</a:t>
            </a:r>
          </a:p>
          <a:p>
            <a:pPr algn="just"/>
            <a:endParaRPr lang="ru-RU" sz="2000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ru-RU" sz="2000" spc="13" dirty="0">
                <a:latin typeface="MTS Sans" panose="02000000000000000000" pitchFamily="50" charset="0"/>
                <a:cs typeface="Arial" panose="020B0604020202020204" pitchFamily="34" charset="0"/>
              </a:rPr>
              <a:t>2. Гарантия возврата аванса </a:t>
            </a:r>
            <a:r>
              <a:rPr lang="en-US" spc="13" dirty="0">
                <a:solidFill>
                  <a:schemeClr val="bg1">
                    <a:lumMod val="65000"/>
                  </a:schemeClr>
                </a:solidFill>
                <a:latin typeface="MTS Sans" panose="02000000000000000000" pitchFamily="50" charset="0"/>
                <a:cs typeface="Arial" panose="020B0604020202020204" pitchFamily="34" charset="0"/>
              </a:rPr>
              <a:t>Advance payment Guarantee</a:t>
            </a:r>
            <a:endParaRPr lang="ru-RU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Позволяет продавцу получить аванс для производства товара, а покупателю возвратить аванс в случае срыва поставки товара.</a:t>
            </a:r>
          </a:p>
          <a:p>
            <a:pPr algn="just"/>
            <a:endParaRPr lang="ru-RU" sz="2000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ru-RU" sz="2000" spc="13" dirty="0">
                <a:latin typeface="MTS Sans" panose="02000000000000000000" pitchFamily="50" charset="0"/>
                <a:cs typeface="Arial" panose="020B0604020202020204" pitchFamily="34" charset="0"/>
              </a:rPr>
              <a:t>3. Гарантия исполнения обязательств </a:t>
            </a:r>
            <a:r>
              <a:rPr lang="en-US" spc="13" dirty="0">
                <a:solidFill>
                  <a:schemeClr val="bg1">
                    <a:lumMod val="65000"/>
                  </a:schemeClr>
                </a:solidFill>
                <a:latin typeface="MTS Sans" panose="02000000000000000000" pitchFamily="50" charset="0"/>
                <a:cs typeface="Arial" panose="020B0604020202020204" pitchFamily="34" charset="0"/>
              </a:rPr>
              <a:t>Performance Guarantee</a:t>
            </a:r>
            <a:endParaRPr lang="ru-RU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Гарантирует покупателю исполнение условий контракта продавцом.</a:t>
            </a:r>
          </a:p>
          <a:p>
            <a:pPr algn="just"/>
            <a:endParaRPr lang="ru-RU" sz="2000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ru-RU" sz="2000" spc="13" dirty="0">
                <a:latin typeface="MTS Sans" panose="02000000000000000000" pitchFamily="50" charset="0"/>
                <a:cs typeface="Arial" panose="020B0604020202020204" pitchFamily="34" charset="0"/>
              </a:rPr>
              <a:t>4. Гарантия платежа </a:t>
            </a:r>
            <a:r>
              <a:rPr lang="en-US" spc="13" dirty="0">
                <a:solidFill>
                  <a:schemeClr val="bg1">
                    <a:lumMod val="65000"/>
                  </a:schemeClr>
                </a:solidFill>
                <a:latin typeface="MTS Sans" panose="02000000000000000000" pitchFamily="50" charset="0"/>
                <a:cs typeface="Arial" panose="020B0604020202020204" pitchFamily="34" charset="0"/>
              </a:rPr>
              <a:t>Payment Guarantee</a:t>
            </a:r>
            <a:endParaRPr lang="ru-RU" spc="13" dirty="0">
              <a:solidFill>
                <a:schemeClr val="bg1">
                  <a:lumMod val="65000"/>
                </a:schemeClr>
              </a:solidFill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Гарантирует поставщику исполнение платежных обязательств покупателем.</a:t>
            </a:r>
          </a:p>
          <a:p>
            <a:pPr algn="just"/>
            <a:endParaRPr lang="ru-RU" sz="2000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ru-RU" sz="2000" spc="13" dirty="0">
                <a:latin typeface="MTS Sans" panose="02000000000000000000" pitchFamily="50" charset="0"/>
                <a:cs typeface="Arial" panose="020B0604020202020204" pitchFamily="34" charset="0"/>
              </a:rPr>
              <a:t>5. Гарантия на гарантийный период</a:t>
            </a:r>
            <a:r>
              <a:rPr lang="en-US" sz="2000" spc="13" dirty="0">
                <a:latin typeface="MTS Sans" panose="02000000000000000000" pitchFamily="50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Позволяет продавцу получить средства, ранее удержанные покупателем в качестве обеспечения поставленных товаров/работ/услуг.</a:t>
            </a:r>
          </a:p>
          <a:p>
            <a:pPr algn="just"/>
            <a:endParaRPr lang="ru-RU" sz="2000" spc="13" dirty="0"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n-US" sz="2000" spc="13" dirty="0">
                <a:latin typeface="MTS Sans" panose="02000000000000000000" pitchFamily="50" charset="0"/>
                <a:cs typeface="Arial" panose="020B0604020202020204" pitchFamily="34" charset="0"/>
              </a:rPr>
              <a:t>6</a:t>
            </a:r>
            <a:r>
              <a:rPr lang="ru-RU" sz="2000" spc="13" dirty="0">
                <a:latin typeface="MTS Sans" panose="02000000000000000000" pitchFamily="50" charset="0"/>
                <a:cs typeface="Arial" panose="020B0604020202020204" pitchFamily="34" charset="0"/>
              </a:rPr>
              <a:t>. Резервный аккредитив </a:t>
            </a:r>
            <a:r>
              <a:rPr lang="en-US" spc="13" dirty="0">
                <a:solidFill>
                  <a:schemeClr val="bg1">
                    <a:lumMod val="65000"/>
                  </a:schemeClr>
                </a:solidFill>
                <a:latin typeface="MTS Sans" panose="02000000000000000000" pitchFamily="50" charset="0"/>
                <a:cs typeface="Arial" panose="020B0604020202020204" pitchFamily="34" charset="0"/>
              </a:rPr>
              <a:t>Stand-By</a:t>
            </a:r>
            <a:endParaRPr lang="ru-RU" spc="13" dirty="0">
              <a:solidFill>
                <a:schemeClr val="bg1">
                  <a:lumMod val="65000"/>
                </a:schemeClr>
              </a:solidFill>
              <a:latin typeface="MTS Sans" panose="02000000000000000000" pitchFamily="50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ru-RU" spc="13" dirty="0">
                <a:latin typeface="MTS Sans" panose="02000000000000000000" pitchFamily="50" charset="0"/>
                <a:cs typeface="Arial" panose="020B0604020202020204" pitchFamily="34" charset="0"/>
              </a:rPr>
              <a:t>В виде резервного аккредитива может быть выпущен любой вид гарантии.</a:t>
            </a:r>
          </a:p>
        </p:txBody>
      </p:sp>
      <p:sp>
        <p:nvSpPr>
          <p:cNvPr id="6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031D7AE-88B8-4F62-8391-173284B6CDD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pc="-65" smtClean="0"/>
              <a:t>8</a:t>
            </a:fld>
            <a:endParaRPr lang="ru-RU" spc="-65" dirty="0"/>
          </a:p>
        </p:txBody>
      </p:sp>
    </p:spTree>
    <p:extLst>
      <p:ext uri="{BB962C8B-B14F-4D97-AF65-F5344CB8AC3E}">
        <p14:creationId xmlns:p14="http://schemas.microsoft.com/office/powerpoint/2010/main" val="2463592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2800" y="584200"/>
            <a:ext cx="10363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600" spc="50" dirty="0">
                <a:solidFill>
                  <a:srgbClr val="8F8FFF"/>
                </a:solidFill>
                <a:latin typeface="MTS Sans UltraWide" panose="02000000000000000000" pitchFamily="50" charset="0"/>
              </a:rPr>
              <a:t>М</a:t>
            </a:r>
            <a:r>
              <a:rPr lang="ru-RU" sz="3600" spc="50" dirty="0">
                <a:latin typeface="MTS Sans UltraWide" panose="02000000000000000000" pitchFamily="50" charset="0"/>
              </a:rPr>
              <a:t>еханика банковской гарантии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65" dirty="0"/>
              <a:t>9</a:t>
            </a:fld>
            <a:endParaRPr spc="-65" dirty="0"/>
          </a:p>
        </p:txBody>
      </p:sp>
      <p:cxnSp>
        <p:nvCxnSpPr>
          <p:cNvPr id="72" name="Прямая со стрелкой 71"/>
          <p:cNvCxnSpPr/>
          <p:nvPr/>
        </p:nvCxnSpPr>
        <p:spPr>
          <a:xfrm flipH="1">
            <a:off x="3929177" y="3774933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cxnSp>
        <p:nvCxnSpPr>
          <p:cNvPr id="74" name="Прямая со стрелкой 73"/>
          <p:cNvCxnSpPr/>
          <p:nvPr/>
        </p:nvCxnSpPr>
        <p:spPr>
          <a:xfrm>
            <a:off x="3938986" y="2864078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</p:cxnSp>
      <p:sp>
        <p:nvSpPr>
          <p:cNvPr id="82" name="Овал 81"/>
          <p:cNvSpPr/>
          <p:nvPr/>
        </p:nvSpPr>
        <p:spPr>
          <a:xfrm>
            <a:off x="4666806" y="3448995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4</a:t>
            </a:r>
          </a:p>
        </p:txBody>
      </p:sp>
      <p:sp>
        <p:nvSpPr>
          <p:cNvPr id="83" name="Овал 82"/>
          <p:cNvSpPr/>
          <p:nvPr/>
        </p:nvSpPr>
        <p:spPr>
          <a:xfrm>
            <a:off x="4656999" y="2515236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1</a:t>
            </a:r>
          </a:p>
        </p:txBody>
      </p:sp>
      <p:sp>
        <p:nvSpPr>
          <p:cNvPr id="94" name="Прямоугольник 93"/>
          <p:cNvSpPr/>
          <p:nvPr/>
        </p:nvSpPr>
        <p:spPr>
          <a:xfrm>
            <a:off x="10502802" y="2417283"/>
            <a:ext cx="3709268" cy="5113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412750" hangingPunct="0">
              <a:lnSpc>
                <a:spcPct val="150000"/>
              </a:lnSpc>
              <a:buFontTx/>
              <a:buAutoNum type="arabicPeriod"/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Контракт</a:t>
            </a:r>
          </a:p>
          <a:p>
            <a:pPr marL="342900" indent="-342900" defTabSz="412750" hangingPunct="0">
              <a:lnSpc>
                <a:spcPct val="150000"/>
              </a:lnSpc>
              <a:buFontTx/>
              <a:buAutoNum type="arabicPeriod"/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Заявление на выдачу гарантии</a:t>
            </a:r>
          </a:p>
          <a:p>
            <a:pPr marL="342900" indent="-342900" defTabSz="412750" hangingPunct="0">
              <a:lnSpc>
                <a:spcPct val="150000"/>
              </a:lnSpc>
              <a:buFontTx/>
              <a:buAutoNum type="arabicPeriod"/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Выдача гарантии: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3.1. на бланке Банка-Гаранта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или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3.2. по системе СПФС через Банк-Экспортера 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3.3 </a:t>
            </a:r>
            <a:r>
              <a:rPr lang="ru-RU" sz="2000" kern="0" dirty="0" err="1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Авизование</a:t>
            </a: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 условий гарантии Экспортеру</a:t>
            </a:r>
          </a:p>
          <a:p>
            <a:pPr defTabSz="412750" hangingPunct="0">
              <a:lnSpc>
                <a:spcPct val="150000"/>
              </a:lnSpc>
            </a:pPr>
            <a:r>
              <a:rPr lang="ru-RU" sz="2000" kern="0" dirty="0">
                <a:solidFill>
                  <a:srgbClr val="000000"/>
                </a:solidFill>
                <a:latin typeface="MTS Sans" panose="02000000000000000000" pitchFamily="50" charset="0"/>
                <a:ea typeface="+mj-ea"/>
                <a:cs typeface="Arial" panose="020B0604020202020204" pitchFamily="34" charset="0"/>
                <a:sym typeface="Helvetica Neue"/>
              </a:rPr>
              <a:t>4. Поставка товара</a:t>
            </a:r>
          </a:p>
        </p:txBody>
      </p:sp>
      <p:cxnSp>
        <p:nvCxnSpPr>
          <p:cNvPr id="95" name="Прямая со стрелкой 94"/>
          <p:cNvCxnSpPr/>
          <p:nvPr/>
        </p:nvCxnSpPr>
        <p:spPr>
          <a:xfrm rot="5400000" flipH="1" flipV="1">
            <a:off x="6528909" y="5385917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84" name="Овал 83"/>
          <p:cNvSpPr/>
          <p:nvPr/>
        </p:nvSpPr>
        <p:spPr>
          <a:xfrm>
            <a:off x="7256728" y="5051092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3</a:t>
            </a:r>
            <a:r>
              <a:rPr lang="ru-RU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.3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 Neue Medium"/>
            </a:endParaRPr>
          </a:p>
        </p:txBody>
      </p:sp>
      <p:cxnSp>
        <p:nvCxnSpPr>
          <p:cNvPr id="100" name="Прямая со стрелкой 99"/>
          <p:cNvCxnSpPr/>
          <p:nvPr/>
        </p:nvCxnSpPr>
        <p:spPr>
          <a:xfrm>
            <a:off x="3929177" y="7367981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88" name="Овал 87"/>
          <p:cNvSpPr/>
          <p:nvPr/>
        </p:nvSpPr>
        <p:spPr>
          <a:xfrm>
            <a:off x="4570631" y="7031091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3.2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 Neue Medium"/>
            </a:endParaRPr>
          </a:p>
        </p:txBody>
      </p:sp>
      <p:cxnSp>
        <p:nvCxnSpPr>
          <p:cNvPr id="101" name="Прямая со стрелкой 100"/>
          <p:cNvCxnSpPr/>
          <p:nvPr/>
        </p:nvCxnSpPr>
        <p:spPr>
          <a:xfrm rot="16200000" flipH="1">
            <a:off x="1261144" y="5385918"/>
            <a:ext cx="2061799" cy="2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92" name="Овал 91"/>
          <p:cNvSpPr/>
          <p:nvPr/>
        </p:nvSpPr>
        <p:spPr>
          <a:xfrm>
            <a:off x="1980893" y="5065438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2</a:t>
            </a:r>
          </a:p>
        </p:txBody>
      </p:sp>
      <p:cxnSp>
        <p:nvCxnSpPr>
          <p:cNvPr id="32" name="Прямая со стрелкой 31"/>
          <p:cNvCxnSpPr/>
          <p:nvPr/>
        </p:nvCxnSpPr>
        <p:spPr>
          <a:xfrm flipV="1">
            <a:off x="3888298" y="4381090"/>
            <a:ext cx="2075258" cy="2011814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</p:cxnSp>
      <p:sp>
        <p:nvSpPr>
          <p:cNvPr id="33" name="Овал 32"/>
          <p:cNvSpPr/>
          <p:nvPr/>
        </p:nvSpPr>
        <p:spPr>
          <a:xfrm>
            <a:off x="4571546" y="5190836"/>
            <a:ext cx="606157" cy="606157"/>
          </a:xfrm>
          <a:prstGeom prst="ellipse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Medium"/>
              </a:rPr>
              <a:t>3.1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 Neue Medium"/>
            </a:endParaRPr>
          </a:p>
        </p:txBody>
      </p:sp>
      <p:sp>
        <p:nvSpPr>
          <p:cNvPr id="22" name="object 7"/>
          <p:cNvSpPr txBox="1">
            <a:spLocks noGrp="1"/>
          </p:cNvSpPr>
          <p:nvPr>
            <p:ph type="ftr" sz="quarter" idx="5"/>
          </p:nvPr>
        </p:nvSpPr>
        <p:spPr>
          <a:xfrm>
            <a:off x="1485900" y="9492233"/>
            <a:ext cx="65659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pc="-5">
                <a:solidFill>
                  <a:srgbClr val="58595B"/>
                </a:solidFill>
                <a:latin typeface="MTS Sans" panose="02000000000000000000" pitchFamily="50" charset="0"/>
              </a:rPr>
              <a:t>Документарные и гарантийные операции  © МТС-Банк 2026</a:t>
            </a:r>
            <a:endParaRPr spc="35" dirty="0">
              <a:solidFill>
                <a:srgbClr val="58595B"/>
              </a:solidFill>
              <a:latin typeface="MTS Sans" panose="02000000000000000000" pitchFamily="50" charset="0"/>
            </a:endParaRP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8107D62-3892-4333-B53A-B72C74145EA0}"/>
              </a:ext>
            </a:extLst>
          </p:cNvPr>
          <p:cNvSpPr txBox="1">
            <a:spLocks/>
          </p:cNvSpPr>
          <p:nvPr/>
        </p:nvSpPr>
        <p:spPr>
          <a:xfrm>
            <a:off x="727433" y="2471582"/>
            <a:ext cx="3186485" cy="1816720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600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Импортер</a:t>
            </a:r>
            <a:endParaRPr lang="en-US" sz="2400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(Принципал</a:t>
            </a:r>
            <a:r>
              <a:rPr kumimoji="0" lang="ru-RU" sz="24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)</a:t>
            </a:r>
            <a:endParaRPr lang="ru-RU" sz="2400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15AEBE29-FC44-4064-A9BE-1A42138FCB97}"/>
              </a:ext>
            </a:extLst>
          </p:cNvPr>
          <p:cNvSpPr txBox="1">
            <a:spLocks/>
          </p:cNvSpPr>
          <p:nvPr/>
        </p:nvSpPr>
        <p:spPr>
          <a:xfrm>
            <a:off x="6033163" y="2471582"/>
            <a:ext cx="3186486" cy="1794332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marR="0" lvl="0" indent="0" algn="ctr" defTabSz="82550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600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  <a:p>
            <a:pPr algn="ctr" defTabSz="825500" hangingPunct="0">
              <a:spcBef>
                <a:spcPts val="600"/>
              </a:spcBef>
            </a:pP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Экспортер</a:t>
            </a:r>
            <a:endParaRPr lang="en-US" sz="2400" b="1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  <a:p>
            <a:pPr algn="ctr" defTabSz="825500" hangingPunct="0">
              <a:spcBef>
                <a:spcPts val="600"/>
              </a:spcBef>
            </a:pP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(Бенефициар)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2FB86AC4-2012-4969-BB06-02911FC7E308}"/>
              </a:ext>
            </a:extLst>
          </p:cNvPr>
          <p:cNvSpPr txBox="1">
            <a:spLocks/>
          </p:cNvSpPr>
          <p:nvPr/>
        </p:nvSpPr>
        <p:spPr>
          <a:xfrm>
            <a:off x="715116" y="6442986"/>
            <a:ext cx="3198802" cy="1816720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algn="ctr" defTabSz="825500" hangingPunct="0">
              <a:spcBef>
                <a:spcPts val="600"/>
              </a:spcBef>
            </a:pPr>
            <a:endParaRPr lang="en-US" kern="0" dirty="0">
              <a:solidFill>
                <a:srgbClr val="FFFFFF"/>
              </a:solidFill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  <a:p>
            <a:pPr algn="ctr" defTabSz="825500" hangingPunct="0">
              <a:spcBef>
                <a:spcPts val="600"/>
              </a:spcBef>
            </a:pP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Банк-Гарант </a:t>
            </a:r>
          </a:p>
          <a:p>
            <a:pPr algn="ctr" defTabSz="825500" hangingPunct="0">
              <a:spcBef>
                <a:spcPts val="600"/>
              </a:spcBef>
            </a:pP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(МТС</a:t>
            </a:r>
            <a:r>
              <a:rPr lang="en-US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-</a:t>
            </a: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Банк)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ECEBBBAB-89CB-48E9-8DF7-BD53BF0D83F4}"/>
              </a:ext>
            </a:extLst>
          </p:cNvPr>
          <p:cNvSpPr txBox="1">
            <a:spLocks/>
          </p:cNvSpPr>
          <p:nvPr/>
        </p:nvSpPr>
        <p:spPr>
          <a:xfrm>
            <a:off x="6041130" y="6462159"/>
            <a:ext cx="3198802" cy="1794332"/>
          </a:xfrm>
          <a:prstGeom prst="roundRect">
            <a:avLst>
              <a:gd name="adj" fmla="val 16876"/>
            </a:avLst>
          </a:prstGeom>
          <a:solidFill>
            <a:srgbClr val="8E8FFF"/>
          </a:solidFill>
          <a:ln w="22225">
            <a:noFill/>
          </a:ln>
        </p:spPr>
        <p:txBody>
          <a:bodyPr lIns="180000" tIns="180000" rIns="0" bIns="0"/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MTS Sans" panose="02000000000000000000" pitchFamily="2" charset="0"/>
                <a:ea typeface="MTS Sans" panose="02000000000000000000" pitchFamily="2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"/>
              </a:defRPr>
            </a:lvl5pPr>
            <a:lvl6pPr marL="0" marR="0" indent="1778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3556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5334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711200" algn="ctr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Банк-Экспортера</a:t>
            </a:r>
          </a:p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kern="0" dirty="0">
                <a:solidFill>
                  <a:srgbClr val="FFFFFF"/>
                </a:solidFill>
                <a:latin typeface="MTS Sans" panose="02000000000000000000" pitchFamily="50" charset="0"/>
                <a:ea typeface="+mj-ea"/>
                <a:cs typeface="+mj-cs"/>
                <a:sym typeface="Helvetica Neue Medium"/>
              </a:rPr>
              <a:t>(Авизующий банк)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TS Sans" panose="02000000000000000000" pitchFamily="50" charset="0"/>
              <a:ea typeface="+mj-ea"/>
              <a:cs typeface="+mj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847651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CAEE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TS_Design_NEW">
  <a:themeElements>
    <a:clrScheme name="МТС Деньги">
      <a:dk1>
        <a:srgbClr val="000000"/>
      </a:dk1>
      <a:lt1>
        <a:srgbClr val="FFFFFF"/>
      </a:lt1>
      <a:dk2>
        <a:srgbClr val="444444"/>
      </a:dk2>
      <a:lt2>
        <a:srgbClr val="F1F3F7"/>
      </a:lt2>
      <a:accent1>
        <a:srgbClr val="8E8FFF"/>
      </a:accent1>
      <a:accent2>
        <a:srgbClr val="B6B5FF"/>
      </a:accent2>
      <a:accent3>
        <a:srgbClr val="FF0032"/>
      </a:accent3>
      <a:accent4>
        <a:srgbClr val="F5A7B7"/>
      </a:accent4>
      <a:accent5>
        <a:srgbClr val="FFCBCD"/>
      </a:accent5>
      <a:accent6>
        <a:srgbClr val="FFDBE0"/>
      </a:accent6>
      <a:hlink>
        <a:srgbClr val="8E8FFF"/>
      </a:hlink>
      <a:folHlink>
        <a:srgbClr val="7D7A8A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4484</TotalTime>
  <Words>1815</Words>
  <Application>Microsoft Office PowerPoint</Application>
  <PresentationFormat>Произвольный</PresentationFormat>
  <Paragraphs>459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Arial</vt:lpstr>
      <vt:lpstr>Arial Black</vt:lpstr>
      <vt:lpstr>Calibri</vt:lpstr>
      <vt:lpstr>MTS Sans</vt:lpstr>
      <vt:lpstr>MTS Sans UltraWide</vt:lpstr>
      <vt:lpstr>MTS Text</vt:lpstr>
      <vt:lpstr>MTS Text Medium</vt:lpstr>
      <vt:lpstr>MTS Wide</vt:lpstr>
      <vt:lpstr>MTS Wide Medium</vt:lpstr>
      <vt:lpstr>Office Theme</vt:lpstr>
      <vt:lpstr>MTS_Design_NEW</vt:lpstr>
      <vt:lpstr>Презентация PowerPoint</vt:lpstr>
      <vt:lpstr>Документарные и гарантийные  продукты</vt:lpstr>
      <vt:lpstr>Преимущества документарных операций</vt:lpstr>
      <vt:lpstr>Аккредитив  как форма расчетов</vt:lpstr>
      <vt:lpstr>Механика аккредитива</vt:lpstr>
      <vt:lpstr>Тарифы по аккредитивам</vt:lpstr>
      <vt:lpstr>Тарифы по аккредитивам</vt:lpstr>
      <vt:lpstr>Банковские гарантии </vt:lpstr>
      <vt:lpstr>Механика банковской гарантии</vt:lpstr>
      <vt:lpstr>Тарифы по гарантийным операциям</vt:lpstr>
      <vt:lpstr>Документарное и чистое инкассо</vt:lpstr>
      <vt:lpstr>Механика инкассо</vt:lpstr>
      <vt:lpstr>Тарифы по инкассо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Международные документарные и гарантийные операции для Малого бизнеса</dc:title>
  <dc:creator>Герасимова Любовь Сергеевна</dc:creator>
  <cp:lastModifiedBy>Ермакова Дарьяна Александровна</cp:lastModifiedBy>
  <cp:revision>170</cp:revision>
  <cp:lastPrinted>2022-03-01T09:15:13Z</cp:lastPrinted>
  <dcterms:created xsi:type="dcterms:W3CDTF">2020-04-15T14:44:34Z</dcterms:created>
  <dcterms:modified xsi:type="dcterms:W3CDTF">2026-03-17T10:57:36Z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2020-04-13T00:00:00Z</vt:filetime>
  </property>
  <property fmtid="{D5CDD505-2E9C-101B-9397-08002B2CF9AE}" pid="3" name="Creator">
    <vt:lpwstr>Adobe InDesign 15.0 (Macintosh)</vt:lpwstr>
  </property>
  <property fmtid="{D5CDD505-2E9C-101B-9397-08002B2CF9AE}" pid="4" name="LastSaved">
    <vt:filetime>2020-04-15T00:00:00Z</vt:filetime>
  </property>
</Properties>
</file>